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rial Bold" charset="1" panose="020B0802020202020204"/>
      <p:regular r:id="rId24"/>
    </p:embeddedFont>
    <p:embeddedFont>
      <p:font typeface="Arial" charset="1" panose="020B0502020202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74202" y="0"/>
            <a:ext cx="19175403" cy="2169452"/>
            <a:chOff x="0" y="0"/>
            <a:chExt cx="5050312" cy="571378"/>
          </a:xfrm>
        </p:grpSpPr>
        <p:sp>
          <p:nvSpPr>
            <p:cNvPr name="Freeform 4" id="4"/>
            <p:cNvSpPr/>
            <p:nvPr/>
          </p:nvSpPr>
          <p:spPr>
            <a:xfrm flipH="false" flipV="false" rot="0">
              <a:off x="0" y="0"/>
              <a:ext cx="5050312" cy="571378"/>
            </a:xfrm>
            <a:custGeom>
              <a:avLst/>
              <a:gdLst/>
              <a:ahLst/>
              <a:cxnLst/>
              <a:rect r="r" b="b" t="t" l="l"/>
              <a:pathLst>
                <a:path h="571378" w="5050312">
                  <a:moveTo>
                    <a:pt x="0" y="0"/>
                  </a:moveTo>
                  <a:lnTo>
                    <a:pt x="4847112" y="0"/>
                  </a:lnTo>
                  <a:lnTo>
                    <a:pt x="5050312" y="285689"/>
                  </a:lnTo>
                  <a:lnTo>
                    <a:pt x="4847112" y="571378"/>
                  </a:lnTo>
                  <a:lnTo>
                    <a:pt x="0" y="571378"/>
                  </a:lnTo>
                  <a:lnTo>
                    <a:pt x="203200" y="285689"/>
                  </a:lnTo>
                  <a:lnTo>
                    <a:pt x="0" y="0"/>
                  </a:lnTo>
                  <a:close/>
                </a:path>
              </a:pathLst>
            </a:custGeom>
            <a:solidFill>
              <a:srgbClr val="000000">
                <a:alpha val="44706"/>
              </a:srgbClr>
            </a:solidFill>
          </p:spPr>
        </p:sp>
        <p:sp>
          <p:nvSpPr>
            <p:cNvPr name="TextBox 5" id="5"/>
            <p:cNvSpPr txBox="true"/>
            <p:nvPr/>
          </p:nvSpPr>
          <p:spPr>
            <a:xfrm>
              <a:off x="177800" y="-38100"/>
              <a:ext cx="4796312" cy="60947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0"/>
            <a:ext cx="17974799" cy="2169452"/>
            <a:chOff x="0" y="0"/>
            <a:chExt cx="4734103" cy="571378"/>
          </a:xfrm>
        </p:grpSpPr>
        <p:sp>
          <p:nvSpPr>
            <p:cNvPr name="Freeform 7" id="7"/>
            <p:cNvSpPr/>
            <p:nvPr/>
          </p:nvSpPr>
          <p:spPr>
            <a:xfrm flipH="false" flipV="false" rot="0">
              <a:off x="0" y="0"/>
              <a:ext cx="4734103" cy="571378"/>
            </a:xfrm>
            <a:custGeom>
              <a:avLst/>
              <a:gdLst/>
              <a:ahLst/>
              <a:cxnLst/>
              <a:rect r="r" b="b" t="t" l="l"/>
              <a:pathLst>
                <a:path h="571378" w="4734103">
                  <a:moveTo>
                    <a:pt x="0" y="0"/>
                  </a:moveTo>
                  <a:lnTo>
                    <a:pt x="4530903" y="0"/>
                  </a:lnTo>
                  <a:lnTo>
                    <a:pt x="4734103" y="285689"/>
                  </a:lnTo>
                  <a:lnTo>
                    <a:pt x="4530903" y="571378"/>
                  </a:lnTo>
                  <a:lnTo>
                    <a:pt x="0" y="571378"/>
                  </a:lnTo>
                  <a:lnTo>
                    <a:pt x="203200" y="285689"/>
                  </a:lnTo>
                  <a:lnTo>
                    <a:pt x="0" y="0"/>
                  </a:lnTo>
                  <a:close/>
                </a:path>
              </a:pathLst>
            </a:custGeom>
            <a:solidFill>
              <a:srgbClr val="000000">
                <a:alpha val="57647"/>
              </a:srgbClr>
            </a:solidFill>
          </p:spPr>
        </p:sp>
        <p:sp>
          <p:nvSpPr>
            <p:cNvPr name="TextBox 8" id="8"/>
            <p:cNvSpPr txBox="true"/>
            <p:nvPr/>
          </p:nvSpPr>
          <p:spPr>
            <a:xfrm>
              <a:off x="177800" y="-38100"/>
              <a:ext cx="4480103" cy="60947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6408627"/>
            <a:ext cx="18288000" cy="3878373"/>
            <a:chOff x="0" y="0"/>
            <a:chExt cx="883297" cy="187323"/>
          </a:xfrm>
        </p:grpSpPr>
        <p:sp>
          <p:nvSpPr>
            <p:cNvPr name="Freeform 10" id="10"/>
            <p:cNvSpPr/>
            <p:nvPr/>
          </p:nvSpPr>
          <p:spPr>
            <a:xfrm flipH="false" flipV="false" rot="0">
              <a:off x="0" y="0"/>
              <a:ext cx="883297" cy="187323"/>
            </a:xfrm>
            <a:custGeom>
              <a:avLst/>
              <a:gdLst/>
              <a:ahLst/>
              <a:cxnLst/>
              <a:rect r="r" b="b" t="t" l="l"/>
              <a:pathLst>
                <a:path h="187323" w="883297">
                  <a:moveTo>
                    <a:pt x="0" y="0"/>
                  </a:moveTo>
                  <a:lnTo>
                    <a:pt x="883297" y="0"/>
                  </a:lnTo>
                  <a:lnTo>
                    <a:pt x="883297" y="187323"/>
                  </a:lnTo>
                  <a:lnTo>
                    <a:pt x="0" y="187323"/>
                  </a:lnTo>
                  <a:close/>
                </a:path>
              </a:pathLst>
            </a:custGeom>
            <a:solidFill>
              <a:srgbClr val="000000">
                <a:alpha val="53725"/>
              </a:srgbClr>
            </a:solidFill>
          </p:spPr>
        </p:sp>
        <p:sp>
          <p:nvSpPr>
            <p:cNvPr name="TextBox 11" id="11"/>
            <p:cNvSpPr txBox="true"/>
            <p:nvPr/>
          </p:nvSpPr>
          <p:spPr>
            <a:xfrm>
              <a:off x="0" y="-38100"/>
              <a:ext cx="883297" cy="22542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74202" y="2169452"/>
            <a:ext cx="17713798" cy="2228755"/>
            <a:chOff x="0" y="0"/>
            <a:chExt cx="4665362" cy="586997"/>
          </a:xfrm>
        </p:grpSpPr>
        <p:sp>
          <p:nvSpPr>
            <p:cNvPr name="Freeform 13" id="13"/>
            <p:cNvSpPr/>
            <p:nvPr/>
          </p:nvSpPr>
          <p:spPr>
            <a:xfrm flipH="false" flipV="false" rot="0">
              <a:off x="0" y="0"/>
              <a:ext cx="4665363" cy="586997"/>
            </a:xfrm>
            <a:custGeom>
              <a:avLst/>
              <a:gdLst/>
              <a:ahLst/>
              <a:cxnLst/>
              <a:rect r="r" b="b" t="t" l="l"/>
              <a:pathLst>
                <a:path h="586997" w="4665363">
                  <a:moveTo>
                    <a:pt x="203200" y="586997"/>
                  </a:moveTo>
                  <a:lnTo>
                    <a:pt x="4462163" y="586997"/>
                  </a:lnTo>
                  <a:lnTo>
                    <a:pt x="4665363" y="0"/>
                  </a:lnTo>
                  <a:lnTo>
                    <a:pt x="0" y="0"/>
                  </a:lnTo>
                  <a:lnTo>
                    <a:pt x="203200" y="586997"/>
                  </a:lnTo>
                  <a:close/>
                </a:path>
              </a:pathLst>
            </a:custGeom>
            <a:solidFill>
              <a:srgbClr val="E0CDB8">
                <a:alpha val="46667"/>
              </a:srgbClr>
            </a:solidFill>
          </p:spPr>
        </p:sp>
        <p:sp>
          <p:nvSpPr>
            <p:cNvPr name="TextBox 14" id="14"/>
            <p:cNvSpPr txBox="true"/>
            <p:nvPr/>
          </p:nvSpPr>
          <p:spPr>
            <a:xfrm>
              <a:off x="127000" y="-38100"/>
              <a:ext cx="4411362" cy="62509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48042" y="1230286"/>
            <a:ext cx="17441277" cy="2381284"/>
            <a:chOff x="0" y="0"/>
            <a:chExt cx="23255036" cy="3175045"/>
          </a:xfrm>
        </p:grpSpPr>
        <p:sp>
          <p:nvSpPr>
            <p:cNvPr name="Freeform 16" id="16"/>
            <p:cNvSpPr/>
            <p:nvPr/>
          </p:nvSpPr>
          <p:spPr>
            <a:xfrm flipH="false" flipV="false" rot="0">
              <a:off x="0" y="12700"/>
              <a:ext cx="2830299" cy="3162345"/>
            </a:xfrm>
            <a:custGeom>
              <a:avLst/>
              <a:gdLst/>
              <a:ahLst/>
              <a:cxnLst/>
              <a:rect r="r" b="b" t="t" l="l"/>
              <a:pathLst>
                <a:path h="3162345" w="2830299">
                  <a:moveTo>
                    <a:pt x="0" y="0"/>
                  </a:moveTo>
                  <a:lnTo>
                    <a:pt x="2830299" y="0"/>
                  </a:lnTo>
                  <a:lnTo>
                    <a:pt x="2830299" y="3162345"/>
                  </a:lnTo>
                  <a:lnTo>
                    <a:pt x="0" y="3162345"/>
                  </a:lnTo>
                  <a:lnTo>
                    <a:pt x="0" y="0"/>
                  </a:lnTo>
                  <a:close/>
                </a:path>
              </a:pathLst>
            </a:custGeom>
            <a:blipFill>
              <a:blip r:embed="rId3"/>
              <a:stretch>
                <a:fillRect l="0" t="0" r="0" b="0"/>
              </a:stretch>
            </a:blipFill>
          </p:spPr>
        </p:sp>
        <p:sp>
          <p:nvSpPr>
            <p:cNvPr name="Freeform 17" id="17"/>
            <p:cNvSpPr/>
            <p:nvPr/>
          </p:nvSpPr>
          <p:spPr>
            <a:xfrm flipH="false" flipV="false" rot="0">
              <a:off x="20851840" y="0"/>
              <a:ext cx="2403196" cy="3162345"/>
            </a:xfrm>
            <a:custGeom>
              <a:avLst/>
              <a:gdLst/>
              <a:ahLst/>
              <a:cxnLst/>
              <a:rect r="r" b="b" t="t" l="l"/>
              <a:pathLst>
                <a:path h="3162345" w="2403196">
                  <a:moveTo>
                    <a:pt x="0" y="0"/>
                  </a:moveTo>
                  <a:lnTo>
                    <a:pt x="2403196" y="0"/>
                  </a:lnTo>
                  <a:lnTo>
                    <a:pt x="2403196" y="3162345"/>
                  </a:lnTo>
                  <a:lnTo>
                    <a:pt x="0" y="3162345"/>
                  </a:lnTo>
                  <a:lnTo>
                    <a:pt x="0" y="0"/>
                  </a:lnTo>
                  <a:close/>
                </a:path>
              </a:pathLst>
            </a:custGeom>
            <a:blipFill>
              <a:blip r:embed="rId4"/>
              <a:stretch>
                <a:fillRect l="0" t="0" r="0" b="0"/>
              </a:stretch>
            </a:blipFill>
          </p:spPr>
        </p:sp>
      </p:grpSp>
      <p:sp>
        <p:nvSpPr>
          <p:cNvPr name="TextBox 18" id="18"/>
          <p:cNvSpPr txBox="true"/>
          <p:nvPr/>
        </p:nvSpPr>
        <p:spPr>
          <a:xfrm rot="0">
            <a:off x="2029296" y="242637"/>
            <a:ext cx="14803610" cy="1342987"/>
          </a:xfrm>
          <a:prstGeom prst="rect">
            <a:avLst/>
          </a:prstGeom>
        </p:spPr>
        <p:txBody>
          <a:bodyPr anchor="t" rtlCol="false" tIns="0" lIns="0" bIns="0" rIns="0">
            <a:spAutoFit/>
          </a:bodyPr>
          <a:lstStyle/>
          <a:p>
            <a:pPr algn="ctr">
              <a:lnSpc>
                <a:spcPts val="5173"/>
              </a:lnSpc>
            </a:pPr>
            <a:r>
              <a:rPr lang="en-US" b="true" sz="5173" spc="217">
                <a:solidFill>
                  <a:srgbClr val="F2EDDB"/>
                </a:solidFill>
                <a:latin typeface="Arial Bold"/>
                <a:ea typeface="Arial Bold"/>
                <a:cs typeface="Arial Bold"/>
                <a:sym typeface="Arial Bold"/>
              </a:rPr>
              <a:t>UNIVERSIDAD PÚBLICA DE EL ALTO</a:t>
            </a:r>
          </a:p>
          <a:p>
            <a:pPr algn="ctr" marL="0" indent="0" lvl="0">
              <a:lnSpc>
                <a:spcPts val="4573"/>
              </a:lnSpc>
              <a:spcBef>
                <a:spcPct val="0"/>
              </a:spcBef>
            </a:pPr>
            <a:r>
              <a:rPr lang="en-US" b="true" sz="4573" spc="192">
                <a:solidFill>
                  <a:srgbClr val="F2EDDB"/>
                </a:solidFill>
                <a:latin typeface="Arial Bold"/>
                <a:ea typeface="Arial Bold"/>
                <a:cs typeface="Arial Bold"/>
                <a:sym typeface="Arial Bold"/>
              </a:rPr>
              <a:t>CARRERA INGENIERÍA DE SISTEMAS</a:t>
            </a:r>
          </a:p>
        </p:txBody>
      </p:sp>
      <p:sp>
        <p:nvSpPr>
          <p:cNvPr name="TextBox 19" id="19"/>
          <p:cNvSpPr txBox="true"/>
          <p:nvPr/>
        </p:nvSpPr>
        <p:spPr>
          <a:xfrm rot="0">
            <a:off x="2303347" y="2420928"/>
            <a:ext cx="13681306" cy="3158452"/>
          </a:xfrm>
          <a:prstGeom prst="rect">
            <a:avLst/>
          </a:prstGeom>
        </p:spPr>
        <p:txBody>
          <a:bodyPr anchor="t" rtlCol="false" tIns="0" lIns="0" bIns="0" rIns="0">
            <a:spAutoFit/>
          </a:bodyPr>
          <a:lstStyle/>
          <a:p>
            <a:pPr algn="ctr" marL="0" indent="0" lvl="0">
              <a:lnSpc>
                <a:spcPts val="4073"/>
              </a:lnSpc>
              <a:spcBef>
                <a:spcPct val="0"/>
              </a:spcBef>
            </a:pPr>
            <a:r>
              <a:rPr lang="en-US" b="true" sz="4073" spc="171">
                <a:solidFill>
                  <a:srgbClr val="000000"/>
                </a:solidFill>
                <a:latin typeface="Arial Bold"/>
                <a:ea typeface="Arial Bold"/>
                <a:cs typeface="Arial Bold"/>
                <a:sym typeface="Arial Bold"/>
              </a:rPr>
              <a:t>“</a:t>
            </a:r>
            <a:r>
              <a:rPr lang="en-US" b="true" sz="4073" spc="171" strike="noStrike" u="none">
                <a:solidFill>
                  <a:srgbClr val="000000"/>
                </a:solidFill>
                <a:latin typeface="Arial Bold"/>
                <a:ea typeface="Arial Bold"/>
                <a:cs typeface="Arial Bold"/>
                <a:sym typeface="Arial Bold"/>
              </a:rPr>
              <a:t>PAGINA WEB DE APRENDIZAJE DE ESPECIALIZACION DE DERECHO</a:t>
            </a:r>
            <a:r>
              <a:rPr lang="en-US" b="true" sz="4073" spc="171" strike="noStrike" u="none">
                <a:solidFill>
                  <a:srgbClr val="000000"/>
                </a:solidFill>
                <a:latin typeface="Arial Bold"/>
                <a:ea typeface="Arial Bold"/>
                <a:cs typeface="Arial Bold"/>
                <a:sym typeface="Arial Bold"/>
              </a:rPr>
              <a:t>”</a:t>
            </a:r>
          </a:p>
          <a:p>
            <a:pPr algn="ctr" marL="0" indent="0" lvl="0">
              <a:lnSpc>
                <a:spcPts val="4073"/>
              </a:lnSpc>
              <a:spcBef>
                <a:spcPct val="0"/>
              </a:spcBef>
            </a:pPr>
            <a:r>
              <a:rPr lang="en-US" b="true" sz="4073" spc="171" strike="noStrike" u="none">
                <a:solidFill>
                  <a:srgbClr val="000000"/>
                </a:solidFill>
                <a:latin typeface="Arial Bold"/>
                <a:ea typeface="Arial Bold"/>
                <a:cs typeface="Arial Bold"/>
                <a:sym typeface="Arial Bold"/>
              </a:rPr>
              <a:t>C</a:t>
            </a:r>
            <a:r>
              <a:rPr lang="en-US" b="true" sz="4073" spc="171" strike="noStrike" u="none">
                <a:solidFill>
                  <a:srgbClr val="000000"/>
                </a:solidFill>
                <a:latin typeface="Arial Bold"/>
                <a:ea typeface="Arial Bold"/>
                <a:cs typeface="Arial Bold"/>
                <a:sym typeface="Arial Bold"/>
              </a:rPr>
              <a:t>ASO: </a:t>
            </a:r>
            <a:r>
              <a:rPr lang="en-US" b="true" sz="4073" spc="171" strike="noStrike" u="none">
                <a:solidFill>
                  <a:srgbClr val="000000"/>
                </a:solidFill>
                <a:latin typeface="Arial Bold"/>
                <a:ea typeface="Arial Bold"/>
                <a:cs typeface="Arial Bold"/>
                <a:sym typeface="Arial Bold"/>
              </a:rPr>
              <a:t>INSTITUTO</a:t>
            </a:r>
            <a:r>
              <a:rPr lang="en-US" b="true" sz="4073" spc="171" strike="noStrike" u="none">
                <a:solidFill>
                  <a:srgbClr val="000000"/>
                </a:solidFill>
                <a:latin typeface="Arial Bold"/>
                <a:ea typeface="Arial Bold"/>
                <a:cs typeface="Arial Bold"/>
                <a:sym typeface="Arial Bold"/>
              </a:rPr>
              <a:t> </a:t>
            </a:r>
            <a:r>
              <a:rPr lang="en-US" b="true" sz="4073" spc="171" strike="noStrike" u="none">
                <a:solidFill>
                  <a:srgbClr val="000000"/>
                </a:solidFill>
                <a:latin typeface="Arial Bold"/>
                <a:ea typeface="Arial Bold"/>
                <a:cs typeface="Arial Bold"/>
                <a:sym typeface="Arial Bold"/>
              </a:rPr>
              <a:t>‘CONSEJO LATINOAMERICANO DE ESPECIALIZACION DE DERECHO LA PAZ</a:t>
            </a:r>
            <a:r>
              <a:rPr lang="en-US" b="true" sz="4073" spc="171" strike="noStrike" u="none">
                <a:solidFill>
                  <a:srgbClr val="000000"/>
                </a:solidFill>
                <a:latin typeface="Arial Bold"/>
                <a:ea typeface="Arial Bold"/>
                <a:cs typeface="Arial Bold"/>
                <a:sym typeface="Arial Bold"/>
              </a:rPr>
              <a:t>-</a:t>
            </a:r>
            <a:r>
              <a:rPr lang="en-US" b="true" sz="4073" spc="171" strike="noStrike" u="none">
                <a:solidFill>
                  <a:srgbClr val="000000"/>
                </a:solidFill>
                <a:latin typeface="Arial Bold"/>
                <a:ea typeface="Arial Bold"/>
                <a:cs typeface="Arial Bold"/>
                <a:sym typeface="Arial Bold"/>
              </a:rPr>
              <a:t>BOLIVIA’</a:t>
            </a:r>
          </a:p>
          <a:p>
            <a:pPr algn="ctr" marL="0" indent="0" lvl="0">
              <a:lnSpc>
                <a:spcPts val="3873"/>
              </a:lnSpc>
              <a:spcBef>
                <a:spcPct val="0"/>
              </a:spcBef>
            </a:pPr>
          </a:p>
        </p:txBody>
      </p:sp>
      <p:sp>
        <p:nvSpPr>
          <p:cNvPr name="TextBox 20" id="20"/>
          <p:cNvSpPr txBox="true"/>
          <p:nvPr/>
        </p:nvSpPr>
        <p:spPr>
          <a:xfrm rot="0">
            <a:off x="1597590" y="6728246"/>
            <a:ext cx="5395030" cy="1810385"/>
          </a:xfrm>
          <a:prstGeom prst="rect">
            <a:avLst/>
          </a:prstGeom>
        </p:spPr>
        <p:txBody>
          <a:bodyPr anchor="t" rtlCol="false" tIns="0" lIns="0" bIns="0" rIns="0">
            <a:spAutoFit/>
          </a:bodyPr>
          <a:lstStyle/>
          <a:p>
            <a:pPr algn="r">
              <a:lnSpc>
                <a:spcPts val="3400"/>
              </a:lnSpc>
            </a:pPr>
            <a:r>
              <a:rPr lang="en-US" b="true" sz="3400" spc="142">
                <a:solidFill>
                  <a:srgbClr val="FFFFFF"/>
                </a:solidFill>
                <a:latin typeface="Arial Bold"/>
                <a:ea typeface="Arial Bold"/>
                <a:cs typeface="Arial Bold"/>
                <a:sym typeface="Arial Bold"/>
              </a:rPr>
              <a:t>Universitario:</a:t>
            </a:r>
          </a:p>
          <a:p>
            <a:pPr algn="r">
              <a:lnSpc>
                <a:spcPts val="3400"/>
              </a:lnSpc>
            </a:pPr>
            <a:r>
              <a:rPr lang="en-US" b="true" sz="3400" spc="142">
                <a:solidFill>
                  <a:srgbClr val="FFFFFF"/>
                </a:solidFill>
                <a:latin typeface="Arial Bold"/>
                <a:ea typeface="Arial Bold"/>
                <a:cs typeface="Arial Bold"/>
                <a:sym typeface="Arial Bold"/>
              </a:rPr>
              <a:t>Paralelo</a:t>
            </a:r>
            <a:r>
              <a:rPr lang="en-US" b="true" sz="3400" spc="142">
                <a:solidFill>
                  <a:srgbClr val="FFFFFF"/>
                </a:solidFill>
                <a:latin typeface="Arial Bold"/>
                <a:ea typeface="Arial Bold"/>
                <a:cs typeface="Arial Bold"/>
                <a:sym typeface="Arial Bold"/>
              </a:rPr>
              <a:t>:</a:t>
            </a:r>
          </a:p>
          <a:p>
            <a:pPr algn="r">
              <a:lnSpc>
                <a:spcPts val="3400"/>
              </a:lnSpc>
            </a:pPr>
            <a:r>
              <a:rPr lang="en-US" b="true" sz="3400" spc="142">
                <a:solidFill>
                  <a:srgbClr val="FFFFFF"/>
                </a:solidFill>
                <a:latin typeface="Arial Bold"/>
                <a:ea typeface="Arial Bold"/>
                <a:cs typeface="Arial Bold"/>
                <a:sym typeface="Arial Bold"/>
              </a:rPr>
              <a:t>Sede:</a:t>
            </a:r>
            <a:r>
              <a:rPr lang="en-US" b="true" sz="3400" spc="142">
                <a:solidFill>
                  <a:srgbClr val="FFFFFF"/>
                </a:solidFill>
                <a:latin typeface="Arial Bold"/>
                <a:ea typeface="Arial Bold"/>
                <a:cs typeface="Arial Bold"/>
                <a:sym typeface="Arial Bold"/>
              </a:rPr>
              <a:t>:</a:t>
            </a:r>
          </a:p>
          <a:p>
            <a:pPr algn="r" marL="0" indent="0" lvl="0">
              <a:lnSpc>
                <a:spcPts val="3400"/>
              </a:lnSpc>
              <a:spcBef>
                <a:spcPct val="0"/>
              </a:spcBef>
            </a:pPr>
            <a:r>
              <a:rPr lang="en-US" b="true" sz="3400" spc="142">
                <a:solidFill>
                  <a:srgbClr val="FFFFFF"/>
                </a:solidFill>
                <a:latin typeface="Arial Bold"/>
                <a:ea typeface="Arial Bold"/>
                <a:cs typeface="Arial Bold"/>
                <a:sym typeface="Arial Bold"/>
              </a:rPr>
              <a:t>Docente</a:t>
            </a:r>
            <a:r>
              <a:rPr lang="en-US" b="true" sz="3400" spc="142">
                <a:solidFill>
                  <a:srgbClr val="FFFFFF"/>
                </a:solidFill>
                <a:latin typeface="Arial Bold"/>
                <a:ea typeface="Arial Bold"/>
                <a:cs typeface="Arial Bold"/>
                <a:sym typeface="Arial Bold"/>
              </a:rPr>
              <a:t>:</a:t>
            </a:r>
          </a:p>
        </p:txBody>
      </p:sp>
      <p:sp>
        <p:nvSpPr>
          <p:cNvPr name="TextBox 21" id="21"/>
          <p:cNvSpPr txBox="true"/>
          <p:nvPr/>
        </p:nvSpPr>
        <p:spPr>
          <a:xfrm rot="0">
            <a:off x="7277928" y="6737771"/>
            <a:ext cx="9554978" cy="1800860"/>
          </a:xfrm>
          <a:prstGeom prst="rect">
            <a:avLst/>
          </a:prstGeom>
        </p:spPr>
        <p:txBody>
          <a:bodyPr anchor="t" rtlCol="false" tIns="0" lIns="0" bIns="0" rIns="0">
            <a:spAutoFit/>
          </a:bodyPr>
          <a:lstStyle/>
          <a:p>
            <a:pPr algn="just">
              <a:lnSpc>
                <a:spcPts val="3399"/>
              </a:lnSpc>
            </a:pPr>
            <a:r>
              <a:rPr lang="en-US" b="true" sz="3399" spc="142">
                <a:solidFill>
                  <a:srgbClr val="FFFFFF"/>
                </a:solidFill>
                <a:latin typeface="Arial Bold"/>
                <a:ea typeface="Arial Bold"/>
                <a:cs typeface="Arial Bold"/>
                <a:sym typeface="Arial Bold"/>
              </a:rPr>
              <a:t>Juan Josue Vaquiata Viscafe</a:t>
            </a:r>
          </a:p>
          <a:p>
            <a:pPr algn="just">
              <a:lnSpc>
                <a:spcPts val="3399"/>
              </a:lnSpc>
            </a:pPr>
            <a:r>
              <a:rPr lang="en-US" b="true" sz="3399" spc="142">
                <a:solidFill>
                  <a:srgbClr val="FFFFFF"/>
                </a:solidFill>
                <a:latin typeface="Arial Bold"/>
                <a:ea typeface="Arial Bold"/>
                <a:cs typeface="Arial Bold"/>
                <a:sym typeface="Arial Bold"/>
              </a:rPr>
              <a:t>5to ‘B’</a:t>
            </a:r>
          </a:p>
          <a:p>
            <a:pPr algn="just">
              <a:lnSpc>
                <a:spcPts val="3399"/>
              </a:lnSpc>
            </a:pPr>
            <a:r>
              <a:rPr lang="en-US" b="true" sz="3399" spc="142">
                <a:solidFill>
                  <a:srgbClr val="FFFFFF"/>
                </a:solidFill>
                <a:latin typeface="Arial Bold"/>
                <a:ea typeface="Arial Bold"/>
                <a:cs typeface="Arial Bold"/>
                <a:sym typeface="Arial Bold"/>
              </a:rPr>
              <a:t>Viacha</a:t>
            </a:r>
          </a:p>
          <a:p>
            <a:pPr algn="just" marL="0" indent="0" lvl="0">
              <a:lnSpc>
                <a:spcPts val="3399"/>
              </a:lnSpc>
              <a:spcBef>
                <a:spcPct val="0"/>
              </a:spcBef>
            </a:pPr>
            <a:r>
              <a:rPr lang="en-US" b="true" sz="3399" spc="142">
                <a:solidFill>
                  <a:srgbClr val="FFFFFF"/>
                </a:solidFill>
                <a:latin typeface="Arial Bold"/>
                <a:ea typeface="Arial Bold"/>
                <a:cs typeface="Arial Bold"/>
                <a:sym typeface="Arial Bold"/>
              </a:rPr>
              <a:t>Lic. Ing. Yolanda Escobar Mancilla</a:t>
            </a:r>
          </a:p>
        </p:txBody>
      </p:sp>
      <p:sp>
        <p:nvSpPr>
          <p:cNvPr name="TextBox 22" id="22"/>
          <p:cNvSpPr txBox="true"/>
          <p:nvPr/>
        </p:nvSpPr>
        <p:spPr>
          <a:xfrm rot="0">
            <a:off x="4607922" y="8676958"/>
            <a:ext cx="9554978" cy="890905"/>
          </a:xfrm>
          <a:prstGeom prst="rect">
            <a:avLst/>
          </a:prstGeom>
        </p:spPr>
        <p:txBody>
          <a:bodyPr anchor="t" rtlCol="false" tIns="0" lIns="0" bIns="0" rIns="0">
            <a:spAutoFit/>
          </a:bodyPr>
          <a:lstStyle/>
          <a:p>
            <a:pPr algn="ctr">
              <a:lnSpc>
                <a:spcPts val="3200"/>
              </a:lnSpc>
            </a:pPr>
            <a:r>
              <a:rPr lang="en-US" b="true" sz="3200" spc="134">
                <a:solidFill>
                  <a:srgbClr val="FFFFFF"/>
                </a:solidFill>
                <a:latin typeface="Arial Bold"/>
                <a:ea typeface="Arial Bold"/>
                <a:cs typeface="Arial Bold"/>
                <a:sym typeface="Arial Bold"/>
              </a:rPr>
              <a:t>EL ALTO-VIACHA – BOLIVIA</a:t>
            </a:r>
          </a:p>
          <a:p>
            <a:pPr algn="ctr" marL="0" indent="0" lvl="0">
              <a:lnSpc>
                <a:spcPts val="3200"/>
              </a:lnSpc>
              <a:spcBef>
                <a:spcPct val="0"/>
              </a:spcBef>
            </a:pPr>
            <a:r>
              <a:rPr lang="en-US" b="true" sz="3200" spc="134">
                <a:solidFill>
                  <a:srgbClr val="FFFFFF"/>
                </a:solidFill>
                <a:latin typeface="Arial Bold"/>
                <a:ea typeface="Arial Bold"/>
                <a:cs typeface="Arial Bold"/>
                <a:sym typeface="Arial Bold"/>
              </a:rPr>
              <a:t>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grpSp>
        <p:nvGrpSpPr>
          <p:cNvPr name="Group 3" id="3"/>
          <p:cNvGrpSpPr/>
          <p:nvPr/>
        </p:nvGrpSpPr>
        <p:grpSpPr>
          <a:xfrm rot="0">
            <a:off x="1028700" y="3145020"/>
            <a:ext cx="8061303" cy="1267185"/>
            <a:chOff x="0" y="0"/>
            <a:chExt cx="1411233" cy="221837"/>
          </a:xfrm>
        </p:grpSpPr>
        <p:sp>
          <p:nvSpPr>
            <p:cNvPr name="Freeform 4" id="4"/>
            <p:cNvSpPr/>
            <p:nvPr/>
          </p:nvSpPr>
          <p:spPr>
            <a:xfrm flipH="false" flipV="false" rot="0">
              <a:off x="0" y="0"/>
              <a:ext cx="1411233" cy="221837"/>
            </a:xfrm>
            <a:custGeom>
              <a:avLst/>
              <a:gdLst/>
              <a:ahLst/>
              <a:cxnLst/>
              <a:rect r="r" b="b" t="t" l="l"/>
              <a:pathLst>
                <a:path h="221837" w="1411233">
                  <a:moveTo>
                    <a:pt x="1208033" y="0"/>
                  </a:moveTo>
                  <a:lnTo>
                    <a:pt x="0" y="0"/>
                  </a:lnTo>
                  <a:lnTo>
                    <a:pt x="0" y="221837"/>
                  </a:lnTo>
                  <a:lnTo>
                    <a:pt x="1208033" y="221837"/>
                  </a:lnTo>
                  <a:lnTo>
                    <a:pt x="1411233" y="110918"/>
                  </a:lnTo>
                  <a:lnTo>
                    <a:pt x="1208033" y="0"/>
                  </a:lnTo>
                  <a:close/>
                </a:path>
              </a:pathLst>
            </a:custGeom>
            <a:solidFill>
              <a:srgbClr val="1476C4"/>
            </a:solidFill>
          </p:spPr>
        </p:sp>
        <p:sp>
          <p:nvSpPr>
            <p:cNvPr name="TextBox 5" id="5"/>
            <p:cNvSpPr txBox="true"/>
            <p:nvPr/>
          </p:nvSpPr>
          <p:spPr>
            <a:xfrm>
              <a:off x="0" y="-161925"/>
              <a:ext cx="1296933" cy="383762"/>
            </a:xfrm>
            <a:prstGeom prst="rect">
              <a:avLst/>
            </a:prstGeom>
          </p:spPr>
          <p:txBody>
            <a:bodyPr anchor="ctr" rtlCol="false" tIns="50800" lIns="50800" bIns="50800" rIns="50800"/>
            <a:lstStyle/>
            <a:p>
              <a:pPr algn="ctr">
                <a:lnSpc>
                  <a:spcPts val="5739"/>
                </a:lnSpc>
              </a:pPr>
              <a:r>
                <a:rPr lang="en-US" sz="4099">
                  <a:solidFill>
                    <a:srgbClr val="FFFFFF"/>
                  </a:solidFill>
                  <a:latin typeface="Arial"/>
                  <a:ea typeface="Arial"/>
                  <a:cs typeface="Arial"/>
                  <a:sym typeface="Arial"/>
                </a:rPr>
                <a:t>Obtención de Requerimientos</a:t>
              </a:r>
            </a:p>
          </p:txBody>
        </p:sp>
      </p:grpSp>
      <p:grpSp>
        <p:nvGrpSpPr>
          <p:cNvPr name="Group 6" id="6"/>
          <p:cNvGrpSpPr/>
          <p:nvPr/>
        </p:nvGrpSpPr>
        <p:grpSpPr>
          <a:xfrm rot="0">
            <a:off x="1692261" y="4508681"/>
            <a:ext cx="8061303" cy="1267185"/>
            <a:chOff x="0" y="0"/>
            <a:chExt cx="1411233" cy="221837"/>
          </a:xfrm>
        </p:grpSpPr>
        <p:sp>
          <p:nvSpPr>
            <p:cNvPr name="Freeform 7" id="7"/>
            <p:cNvSpPr/>
            <p:nvPr/>
          </p:nvSpPr>
          <p:spPr>
            <a:xfrm flipH="false" flipV="false" rot="0">
              <a:off x="0" y="0"/>
              <a:ext cx="1411233" cy="221837"/>
            </a:xfrm>
            <a:custGeom>
              <a:avLst/>
              <a:gdLst/>
              <a:ahLst/>
              <a:cxnLst/>
              <a:rect r="r" b="b" t="t" l="l"/>
              <a:pathLst>
                <a:path h="221837" w="1411233">
                  <a:moveTo>
                    <a:pt x="1208033" y="0"/>
                  </a:moveTo>
                  <a:lnTo>
                    <a:pt x="0" y="0"/>
                  </a:lnTo>
                  <a:lnTo>
                    <a:pt x="0" y="221837"/>
                  </a:lnTo>
                  <a:lnTo>
                    <a:pt x="1208033" y="221837"/>
                  </a:lnTo>
                  <a:lnTo>
                    <a:pt x="1411233" y="110918"/>
                  </a:lnTo>
                  <a:lnTo>
                    <a:pt x="1208033" y="0"/>
                  </a:lnTo>
                  <a:close/>
                </a:path>
              </a:pathLst>
            </a:custGeom>
            <a:solidFill>
              <a:srgbClr val="377B13"/>
            </a:solidFill>
          </p:spPr>
        </p:sp>
        <p:sp>
          <p:nvSpPr>
            <p:cNvPr name="TextBox 8" id="8"/>
            <p:cNvSpPr txBox="true"/>
            <p:nvPr/>
          </p:nvSpPr>
          <p:spPr>
            <a:xfrm>
              <a:off x="0" y="-161925"/>
              <a:ext cx="1296933" cy="383762"/>
            </a:xfrm>
            <a:prstGeom prst="rect">
              <a:avLst/>
            </a:prstGeom>
          </p:spPr>
          <p:txBody>
            <a:bodyPr anchor="ctr" rtlCol="false" tIns="50800" lIns="50800" bIns="50800" rIns="50800"/>
            <a:lstStyle/>
            <a:p>
              <a:pPr algn="ctr">
                <a:lnSpc>
                  <a:spcPts val="5739"/>
                </a:lnSpc>
              </a:pPr>
              <a:r>
                <a:rPr lang="en-US" sz="4099">
                  <a:solidFill>
                    <a:srgbClr val="FFFFFF"/>
                  </a:solidFill>
                  <a:latin typeface="Arial"/>
                  <a:ea typeface="Arial"/>
                  <a:cs typeface="Arial"/>
                  <a:sym typeface="Arial"/>
                </a:rPr>
                <a:t>Diseño Interfaz</a:t>
              </a:r>
            </a:p>
          </p:txBody>
        </p:sp>
      </p:grpSp>
      <p:grpSp>
        <p:nvGrpSpPr>
          <p:cNvPr name="Group 9" id="9"/>
          <p:cNvGrpSpPr/>
          <p:nvPr/>
        </p:nvGrpSpPr>
        <p:grpSpPr>
          <a:xfrm rot="0">
            <a:off x="2440470" y="5822511"/>
            <a:ext cx="8061303" cy="1555242"/>
            <a:chOff x="0" y="0"/>
            <a:chExt cx="1411233" cy="272265"/>
          </a:xfrm>
        </p:grpSpPr>
        <p:sp>
          <p:nvSpPr>
            <p:cNvPr name="Freeform 10" id="10"/>
            <p:cNvSpPr/>
            <p:nvPr/>
          </p:nvSpPr>
          <p:spPr>
            <a:xfrm flipH="false" flipV="false" rot="0">
              <a:off x="0" y="0"/>
              <a:ext cx="1411233" cy="272265"/>
            </a:xfrm>
            <a:custGeom>
              <a:avLst/>
              <a:gdLst/>
              <a:ahLst/>
              <a:cxnLst/>
              <a:rect r="r" b="b" t="t" l="l"/>
              <a:pathLst>
                <a:path h="272265" w="1411233">
                  <a:moveTo>
                    <a:pt x="1208033" y="0"/>
                  </a:moveTo>
                  <a:lnTo>
                    <a:pt x="0" y="0"/>
                  </a:lnTo>
                  <a:lnTo>
                    <a:pt x="0" y="272265"/>
                  </a:lnTo>
                  <a:lnTo>
                    <a:pt x="1208033" y="272265"/>
                  </a:lnTo>
                  <a:lnTo>
                    <a:pt x="1411233" y="136132"/>
                  </a:lnTo>
                  <a:lnTo>
                    <a:pt x="1208033" y="0"/>
                  </a:lnTo>
                  <a:close/>
                </a:path>
              </a:pathLst>
            </a:custGeom>
            <a:solidFill>
              <a:srgbClr val="FF0013"/>
            </a:solidFill>
          </p:spPr>
        </p:sp>
        <p:sp>
          <p:nvSpPr>
            <p:cNvPr name="TextBox 11" id="11"/>
            <p:cNvSpPr txBox="true"/>
            <p:nvPr/>
          </p:nvSpPr>
          <p:spPr>
            <a:xfrm>
              <a:off x="0" y="-161925"/>
              <a:ext cx="1296933" cy="434190"/>
            </a:xfrm>
            <a:prstGeom prst="rect">
              <a:avLst/>
            </a:prstGeom>
          </p:spPr>
          <p:txBody>
            <a:bodyPr anchor="ctr" rtlCol="false" tIns="50800" lIns="50800" bIns="50800" rIns="50800"/>
            <a:lstStyle/>
            <a:p>
              <a:pPr algn="ctr">
                <a:lnSpc>
                  <a:spcPts val="5739"/>
                </a:lnSpc>
              </a:pPr>
              <a:r>
                <a:rPr lang="en-US" sz="4099">
                  <a:solidFill>
                    <a:srgbClr val="FFFFFF"/>
                  </a:solidFill>
                  <a:latin typeface="Arial"/>
                  <a:ea typeface="Arial"/>
                  <a:cs typeface="Arial"/>
                  <a:sym typeface="Arial"/>
                </a:rPr>
                <a:t>Diseño de moledo de inicio de sesion</a:t>
              </a:r>
            </a:p>
          </p:txBody>
        </p:sp>
      </p:grpSp>
      <p:grpSp>
        <p:nvGrpSpPr>
          <p:cNvPr name="Group 12" id="12"/>
          <p:cNvGrpSpPr/>
          <p:nvPr/>
        </p:nvGrpSpPr>
        <p:grpSpPr>
          <a:xfrm rot="0">
            <a:off x="3282303" y="7137321"/>
            <a:ext cx="8061303" cy="1555242"/>
            <a:chOff x="0" y="0"/>
            <a:chExt cx="1411233" cy="272265"/>
          </a:xfrm>
        </p:grpSpPr>
        <p:sp>
          <p:nvSpPr>
            <p:cNvPr name="Freeform 13" id="13"/>
            <p:cNvSpPr/>
            <p:nvPr/>
          </p:nvSpPr>
          <p:spPr>
            <a:xfrm flipH="false" flipV="false" rot="0">
              <a:off x="0" y="0"/>
              <a:ext cx="1411233" cy="272265"/>
            </a:xfrm>
            <a:custGeom>
              <a:avLst/>
              <a:gdLst/>
              <a:ahLst/>
              <a:cxnLst/>
              <a:rect r="r" b="b" t="t" l="l"/>
              <a:pathLst>
                <a:path h="272265" w="1411233">
                  <a:moveTo>
                    <a:pt x="1208033" y="0"/>
                  </a:moveTo>
                  <a:lnTo>
                    <a:pt x="0" y="0"/>
                  </a:lnTo>
                  <a:lnTo>
                    <a:pt x="0" y="272265"/>
                  </a:lnTo>
                  <a:lnTo>
                    <a:pt x="1208033" y="272265"/>
                  </a:lnTo>
                  <a:lnTo>
                    <a:pt x="1411233" y="136132"/>
                  </a:lnTo>
                  <a:lnTo>
                    <a:pt x="1208033" y="0"/>
                  </a:lnTo>
                  <a:close/>
                </a:path>
              </a:pathLst>
            </a:custGeom>
            <a:solidFill>
              <a:srgbClr val="000000"/>
            </a:solidFill>
          </p:spPr>
        </p:sp>
        <p:sp>
          <p:nvSpPr>
            <p:cNvPr name="TextBox 14" id="14"/>
            <p:cNvSpPr txBox="true"/>
            <p:nvPr/>
          </p:nvSpPr>
          <p:spPr>
            <a:xfrm>
              <a:off x="0" y="-161925"/>
              <a:ext cx="1296933" cy="434190"/>
            </a:xfrm>
            <a:prstGeom prst="rect">
              <a:avLst/>
            </a:prstGeom>
          </p:spPr>
          <p:txBody>
            <a:bodyPr anchor="ctr" rtlCol="false" tIns="50800" lIns="50800" bIns="50800" rIns="50800"/>
            <a:lstStyle/>
            <a:p>
              <a:pPr algn="ctr">
                <a:lnSpc>
                  <a:spcPts val="5739"/>
                </a:lnSpc>
              </a:pPr>
              <a:r>
                <a:rPr lang="en-US" sz="4099">
                  <a:solidFill>
                    <a:srgbClr val="FFFFFF"/>
                  </a:solidFill>
                  <a:latin typeface="Arial"/>
                  <a:ea typeface="Arial"/>
                  <a:cs typeface="Arial"/>
                  <a:sym typeface="Arial"/>
                </a:rPr>
                <a:t>Diseño de Interfaz de formulado</a:t>
              </a:r>
            </a:p>
          </p:txBody>
        </p:sp>
      </p:grpSp>
      <p:sp>
        <p:nvSpPr>
          <p:cNvPr name="Freeform 15" id="15"/>
          <p:cNvSpPr/>
          <p:nvPr/>
        </p:nvSpPr>
        <p:spPr>
          <a:xfrm flipH="false" flipV="false" rot="0">
            <a:off x="10950772" y="2931853"/>
            <a:ext cx="7337228" cy="6869043"/>
          </a:xfrm>
          <a:custGeom>
            <a:avLst/>
            <a:gdLst/>
            <a:ahLst/>
            <a:cxnLst/>
            <a:rect r="r" b="b" t="t" l="l"/>
            <a:pathLst>
              <a:path h="6869043" w="7337228">
                <a:moveTo>
                  <a:pt x="0" y="0"/>
                </a:moveTo>
                <a:lnTo>
                  <a:pt x="7337228" y="0"/>
                </a:lnTo>
                <a:lnTo>
                  <a:pt x="7337228" y="6869044"/>
                </a:lnTo>
                <a:lnTo>
                  <a:pt x="0" y="6869044"/>
                </a:lnTo>
                <a:lnTo>
                  <a:pt x="0" y="0"/>
                </a:lnTo>
                <a:close/>
              </a:path>
            </a:pathLst>
          </a:custGeom>
          <a:blipFill>
            <a:blip r:embed="rId3"/>
            <a:stretch>
              <a:fillRect l="-2817" t="0" r="-2817" b="0"/>
            </a:stretch>
          </a:blipFill>
        </p:spPr>
      </p:sp>
      <p:sp>
        <p:nvSpPr>
          <p:cNvPr name="TextBox 16" id="16"/>
          <p:cNvSpPr txBox="true"/>
          <p:nvPr/>
        </p:nvSpPr>
        <p:spPr>
          <a:xfrm rot="0">
            <a:off x="1028700" y="2187332"/>
            <a:ext cx="16230600" cy="744522"/>
          </a:xfrm>
          <a:prstGeom prst="rect">
            <a:avLst/>
          </a:prstGeom>
        </p:spPr>
        <p:txBody>
          <a:bodyPr anchor="t" rtlCol="false" tIns="0" lIns="0" bIns="0" rIns="0">
            <a:spAutoFit/>
          </a:bodyPr>
          <a:lstStyle/>
          <a:p>
            <a:pPr algn="just">
              <a:lnSpc>
                <a:spcPts val="5563"/>
              </a:lnSpc>
            </a:pPr>
            <a:r>
              <a:rPr lang="en-US" sz="3708" spc="155">
                <a:solidFill>
                  <a:srgbClr val="000000"/>
                </a:solidFill>
                <a:latin typeface="Arial"/>
                <a:ea typeface="Arial"/>
                <a:cs typeface="Arial"/>
                <a:sym typeface="Arial"/>
              </a:rPr>
              <a:t>Metodología de Desarrollo de Software: SCRUM</a:t>
            </a:r>
          </a:p>
        </p:txBody>
      </p:sp>
      <p:sp>
        <p:nvSpPr>
          <p:cNvPr name="TextBox 17" id="17"/>
          <p:cNvSpPr txBox="true"/>
          <p:nvPr/>
        </p:nvSpPr>
        <p:spPr>
          <a:xfrm rot="0">
            <a:off x="6471121" y="1019175"/>
            <a:ext cx="5345757" cy="524510"/>
          </a:xfrm>
          <a:prstGeom prst="rect">
            <a:avLst/>
          </a:prstGeom>
        </p:spPr>
        <p:txBody>
          <a:bodyPr anchor="t" rtlCol="false" tIns="0" lIns="0" bIns="0" rIns="0">
            <a:spAutoFit/>
          </a:bodyPr>
          <a:lstStyle/>
          <a:p>
            <a:pPr algn="ctr">
              <a:lnSpc>
                <a:spcPts val="3400"/>
              </a:lnSpc>
              <a:spcBef>
                <a:spcPct val="0"/>
              </a:spcBef>
            </a:pPr>
            <a:r>
              <a:rPr lang="en-US" b="true" sz="3400" spc="142">
                <a:solidFill>
                  <a:srgbClr val="000000"/>
                </a:solidFill>
                <a:latin typeface="Arial Bold"/>
                <a:ea typeface="Arial Bold"/>
                <a:cs typeface="Arial Bold"/>
                <a:sym typeface="Arial Bold"/>
              </a:rPr>
              <a:t>METODOLOGIA OOHDM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Freeform 3" id="3"/>
          <p:cNvSpPr/>
          <p:nvPr/>
        </p:nvSpPr>
        <p:spPr>
          <a:xfrm flipH="false" flipV="false" rot="0">
            <a:off x="4515786" y="239433"/>
            <a:ext cx="9256427" cy="9808135"/>
          </a:xfrm>
          <a:custGeom>
            <a:avLst/>
            <a:gdLst/>
            <a:ahLst/>
            <a:cxnLst/>
            <a:rect r="r" b="b" t="t" l="l"/>
            <a:pathLst>
              <a:path h="9808135" w="9256427">
                <a:moveTo>
                  <a:pt x="0" y="0"/>
                </a:moveTo>
                <a:lnTo>
                  <a:pt x="9256428" y="0"/>
                </a:lnTo>
                <a:lnTo>
                  <a:pt x="9256428" y="9808134"/>
                </a:lnTo>
                <a:lnTo>
                  <a:pt x="0" y="9808134"/>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Freeform 3" id="3"/>
          <p:cNvSpPr/>
          <p:nvPr/>
        </p:nvSpPr>
        <p:spPr>
          <a:xfrm flipH="false" flipV="false" rot="0">
            <a:off x="2159631" y="1263993"/>
            <a:ext cx="13903341" cy="8903852"/>
          </a:xfrm>
          <a:custGeom>
            <a:avLst/>
            <a:gdLst/>
            <a:ahLst/>
            <a:cxnLst/>
            <a:rect r="r" b="b" t="t" l="l"/>
            <a:pathLst>
              <a:path h="8903852" w="13903341">
                <a:moveTo>
                  <a:pt x="0" y="0"/>
                </a:moveTo>
                <a:lnTo>
                  <a:pt x="13903341" y="0"/>
                </a:lnTo>
                <a:lnTo>
                  <a:pt x="13903341" y="8903852"/>
                </a:lnTo>
                <a:lnTo>
                  <a:pt x="0" y="8903852"/>
                </a:lnTo>
                <a:lnTo>
                  <a:pt x="0" y="0"/>
                </a:lnTo>
                <a:close/>
              </a:path>
            </a:pathLst>
          </a:custGeom>
          <a:blipFill>
            <a:blip r:embed="rId3"/>
            <a:stretch>
              <a:fillRect l="0" t="0" r="0" b="0"/>
            </a:stretch>
          </a:blipFill>
        </p:spPr>
      </p:sp>
      <p:sp>
        <p:nvSpPr>
          <p:cNvPr name="TextBox 4" id="4"/>
          <p:cNvSpPr txBox="true"/>
          <p:nvPr/>
        </p:nvSpPr>
        <p:spPr>
          <a:xfrm rot="0">
            <a:off x="2159631" y="308571"/>
            <a:ext cx="14445358" cy="1074577"/>
          </a:xfrm>
          <a:prstGeom prst="rect">
            <a:avLst/>
          </a:prstGeom>
        </p:spPr>
        <p:txBody>
          <a:bodyPr anchor="t" rtlCol="false" tIns="0" lIns="0" bIns="0" rIns="0">
            <a:spAutoFit/>
          </a:bodyPr>
          <a:lstStyle/>
          <a:p>
            <a:pPr algn="ctr">
              <a:lnSpc>
                <a:spcPts val="7056"/>
              </a:lnSpc>
              <a:spcBef>
                <a:spcPct val="0"/>
              </a:spcBef>
            </a:pPr>
            <a:r>
              <a:rPr lang="en-US" b="true" sz="7056" spc="296">
                <a:solidFill>
                  <a:srgbClr val="000000"/>
                </a:solidFill>
                <a:latin typeface="Arial Bold"/>
                <a:ea typeface="Arial Bold"/>
                <a:cs typeface="Arial Bold"/>
                <a:sym typeface="Arial Bold"/>
              </a:rPr>
              <a:t>DIAGRAMA DE CASOS DE USO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Freeform 3" id="3"/>
          <p:cNvSpPr/>
          <p:nvPr/>
        </p:nvSpPr>
        <p:spPr>
          <a:xfrm flipH="false" flipV="false" rot="0">
            <a:off x="752660" y="1610291"/>
            <a:ext cx="17259300" cy="7648009"/>
          </a:xfrm>
          <a:custGeom>
            <a:avLst/>
            <a:gdLst/>
            <a:ahLst/>
            <a:cxnLst/>
            <a:rect r="r" b="b" t="t" l="l"/>
            <a:pathLst>
              <a:path h="7648009" w="17259300">
                <a:moveTo>
                  <a:pt x="0" y="0"/>
                </a:moveTo>
                <a:lnTo>
                  <a:pt x="17259300" y="0"/>
                </a:lnTo>
                <a:lnTo>
                  <a:pt x="17259300" y="7648009"/>
                </a:lnTo>
                <a:lnTo>
                  <a:pt x="0" y="7648009"/>
                </a:lnTo>
                <a:lnTo>
                  <a:pt x="0" y="0"/>
                </a:lnTo>
                <a:close/>
              </a:path>
            </a:pathLst>
          </a:custGeom>
          <a:blipFill>
            <a:blip r:embed="rId3"/>
            <a:stretch>
              <a:fillRect l="0" t="0" r="0" b="0"/>
            </a:stretch>
          </a:blipFill>
        </p:spPr>
      </p:sp>
      <p:sp>
        <p:nvSpPr>
          <p:cNvPr name="TextBox 4" id="4"/>
          <p:cNvSpPr txBox="true"/>
          <p:nvPr/>
        </p:nvSpPr>
        <p:spPr>
          <a:xfrm rot="0">
            <a:off x="1474972" y="308571"/>
            <a:ext cx="15814675" cy="1074577"/>
          </a:xfrm>
          <a:prstGeom prst="rect">
            <a:avLst/>
          </a:prstGeom>
        </p:spPr>
        <p:txBody>
          <a:bodyPr anchor="t" rtlCol="false" tIns="0" lIns="0" bIns="0" rIns="0">
            <a:spAutoFit/>
          </a:bodyPr>
          <a:lstStyle/>
          <a:p>
            <a:pPr algn="ctr">
              <a:lnSpc>
                <a:spcPts val="7056"/>
              </a:lnSpc>
              <a:spcBef>
                <a:spcPct val="0"/>
              </a:spcBef>
            </a:pPr>
            <a:r>
              <a:rPr lang="en-US" b="true" sz="7056" spc="296">
                <a:solidFill>
                  <a:srgbClr val="000000"/>
                </a:solidFill>
                <a:latin typeface="Arial Bold"/>
                <a:ea typeface="Arial Bold"/>
                <a:cs typeface="Arial Bold"/>
                <a:sym typeface="Arial Bold"/>
              </a:rPr>
              <a:t>DIAGRAMA DE PROCEDIMIENTOS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Freeform 3" id="3"/>
          <p:cNvSpPr/>
          <p:nvPr/>
        </p:nvSpPr>
        <p:spPr>
          <a:xfrm flipH="false" flipV="false" rot="0">
            <a:off x="2362881" y="697666"/>
            <a:ext cx="13953686" cy="9589334"/>
          </a:xfrm>
          <a:custGeom>
            <a:avLst/>
            <a:gdLst/>
            <a:ahLst/>
            <a:cxnLst/>
            <a:rect r="r" b="b" t="t" l="l"/>
            <a:pathLst>
              <a:path h="9589334" w="13953686">
                <a:moveTo>
                  <a:pt x="0" y="0"/>
                </a:moveTo>
                <a:lnTo>
                  <a:pt x="13953686" y="0"/>
                </a:lnTo>
                <a:lnTo>
                  <a:pt x="13953686" y="9589334"/>
                </a:lnTo>
                <a:lnTo>
                  <a:pt x="0" y="9589334"/>
                </a:lnTo>
                <a:lnTo>
                  <a:pt x="0" y="0"/>
                </a:lnTo>
                <a:close/>
              </a:path>
            </a:pathLst>
          </a:custGeom>
          <a:blipFill>
            <a:blip r:embed="rId3"/>
            <a:stretch>
              <a:fillRect l="0" t="-868" r="0" b="-868"/>
            </a:stretch>
          </a:blipFill>
        </p:spPr>
      </p:sp>
      <p:sp>
        <p:nvSpPr>
          <p:cNvPr name="TextBox 4" id="4"/>
          <p:cNvSpPr txBox="true"/>
          <p:nvPr/>
        </p:nvSpPr>
        <p:spPr>
          <a:xfrm rot="0">
            <a:off x="6936470" y="90742"/>
            <a:ext cx="5408018" cy="732949"/>
          </a:xfrm>
          <a:prstGeom prst="rect">
            <a:avLst/>
          </a:prstGeom>
        </p:spPr>
        <p:txBody>
          <a:bodyPr anchor="t" rtlCol="false" tIns="0" lIns="0" bIns="0" rIns="0">
            <a:spAutoFit/>
          </a:bodyPr>
          <a:lstStyle/>
          <a:p>
            <a:pPr algn="ctr">
              <a:lnSpc>
                <a:spcPts val="4856"/>
              </a:lnSpc>
              <a:spcBef>
                <a:spcPct val="0"/>
              </a:spcBef>
            </a:pPr>
            <a:r>
              <a:rPr lang="en-US" b="true" sz="4856" spc="203">
                <a:solidFill>
                  <a:srgbClr val="000000"/>
                </a:solidFill>
                <a:latin typeface="Arial Bold"/>
                <a:ea typeface="Arial Bold"/>
                <a:cs typeface="Arial Bold"/>
                <a:sym typeface="Arial Bold"/>
              </a:rPr>
              <a:t>BASE DE DATOS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Freeform 3" id="3"/>
          <p:cNvSpPr/>
          <p:nvPr/>
        </p:nvSpPr>
        <p:spPr>
          <a:xfrm flipH="false" flipV="false" rot="0">
            <a:off x="1025894" y="1763338"/>
            <a:ext cx="3589528" cy="3589528"/>
          </a:xfrm>
          <a:custGeom>
            <a:avLst/>
            <a:gdLst/>
            <a:ahLst/>
            <a:cxnLst/>
            <a:rect r="r" b="b" t="t" l="l"/>
            <a:pathLst>
              <a:path h="3589528" w="3589528">
                <a:moveTo>
                  <a:pt x="0" y="0"/>
                </a:moveTo>
                <a:lnTo>
                  <a:pt x="3589528" y="0"/>
                </a:lnTo>
                <a:lnTo>
                  <a:pt x="3589528" y="3589528"/>
                </a:lnTo>
                <a:lnTo>
                  <a:pt x="0" y="3589528"/>
                </a:lnTo>
                <a:lnTo>
                  <a:pt x="0" y="0"/>
                </a:lnTo>
                <a:close/>
              </a:path>
            </a:pathLst>
          </a:custGeom>
          <a:blipFill>
            <a:blip r:embed="rId3"/>
            <a:stretch>
              <a:fillRect l="0" t="0" r="0" b="0"/>
            </a:stretch>
          </a:blipFill>
        </p:spPr>
      </p:sp>
      <p:sp>
        <p:nvSpPr>
          <p:cNvPr name="Freeform 4" id="4"/>
          <p:cNvSpPr/>
          <p:nvPr/>
        </p:nvSpPr>
        <p:spPr>
          <a:xfrm flipH="false" flipV="false" rot="0">
            <a:off x="13672578" y="1509919"/>
            <a:ext cx="3633581" cy="3633581"/>
          </a:xfrm>
          <a:custGeom>
            <a:avLst/>
            <a:gdLst/>
            <a:ahLst/>
            <a:cxnLst/>
            <a:rect r="r" b="b" t="t" l="l"/>
            <a:pathLst>
              <a:path h="3633581" w="3633581">
                <a:moveTo>
                  <a:pt x="0" y="0"/>
                </a:moveTo>
                <a:lnTo>
                  <a:pt x="3633581" y="0"/>
                </a:lnTo>
                <a:lnTo>
                  <a:pt x="3633581" y="3633581"/>
                </a:lnTo>
                <a:lnTo>
                  <a:pt x="0" y="3633581"/>
                </a:lnTo>
                <a:lnTo>
                  <a:pt x="0" y="0"/>
                </a:lnTo>
                <a:close/>
              </a:path>
            </a:pathLst>
          </a:custGeom>
          <a:blipFill>
            <a:blip r:embed="rId4"/>
            <a:stretch>
              <a:fillRect l="0" t="0" r="0" b="0"/>
            </a:stretch>
          </a:blipFill>
        </p:spPr>
      </p:sp>
      <p:sp>
        <p:nvSpPr>
          <p:cNvPr name="Freeform 5" id="5"/>
          <p:cNvSpPr/>
          <p:nvPr/>
        </p:nvSpPr>
        <p:spPr>
          <a:xfrm flipH="false" flipV="false" rot="0">
            <a:off x="7187172" y="1028700"/>
            <a:ext cx="3913656" cy="4801277"/>
          </a:xfrm>
          <a:custGeom>
            <a:avLst/>
            <a:gdLst/>
            <a:ahLst/>
            <a:cxnLst/>
            <a:rect r="r" b="b" t="t" l="l"/>
            <a:pathLst>
              <a:path h="4801277" w="3913656">
                <a:moveTo>
                  <a:pt x="0" y="0"/>
                </a:moveTo>
                <a:lnTo>
                  <a:pt x="3913656" y="0"/>
                </a:lnTo>
                <a:lnTo>
                  <a:pt x="3913656" y="4801277"/>
                </a:lnTo>
                <a:lnTo>
                  <a:pt x="0" y="4801277"/>
                </a:lnTo>
                <a:lnTo>
                  <a:pt x="0" y="0"/>
                </a:lnTo>
                <a:close/>
              </a:path>
            </a:pathLst>
          </a:custGeom>
          <a:blipFill>
            <a:blip r:embed="rId5"/>
            <a:stretch>
              <a:fillRect l="-93367" t="-15856" r="-95397" b="-16544"/>
            </a:stretch>
          </a:blipFill>
        </p:spPr>
      </p:sp>
      <p:sp>
        <p:nvSpPr>
          <p:cNvPr name="Freeform 6" id="6"/>
          <p:cNvSpPr/>
          <p:nvPr/>
        </p:nvSpPr>
        <p:spPr>
          <a:xfrm flipH="false" flipV="false" rot="0">
            <a:off x="2629507" y="6265660"/>
            <a:ext cx="5465647" cy="3646302"/>
          </a:xfrm>
          <a:custGeom>
            <a:avLst/>
            <a:gdLst/>
            <a:ahLst/>
            <a:cxnLst/>
            <a:rect r="r" b="b" t="t" l="l"/>
            <a:pathLst>
              <a:path h="3646302" w="5465647">
                <a:moveTo>
                  <a:pt x="0" y="0"/>
                </a:moveTo>
                <a:lnTo>
                  <a:pt x="5465647" y="0"/>
                </a:lnTo>
                <a:lnTo>
                  <a:pt x="5465647" y="3646302"/>
                </a:lnTo>
                <a:lnTo>
                  <a:pt x="0" y="3646302"/>
                </a:lnTo>
                <a:lnTo>
                  <a:pt x="0" y="0"/>
                </a:lnTo>
                <a:close/>
              </a:path>
            </a:pathLst>
          </a:custGeom>
          <a:blipFill>
            <a:blip r:embed="rId6"/>
            <a:stretch>
              <a:fillRect l="0" t="0" r="0" b="0"/>
            </a:stretch>
          </a:blipFill>
        </p:spPr>
      </p:sp>
      <p:sp>
        <p:nvSpPr>
          <p:cNvPr name="Freeform 7" id="7"/>
          <p:cNvSpPr/>
          <p:nvPr/>
        </p:nvSpPr>
        <p:spPr>
          <a:xfrm flipH="false" flipV="false" rot="0">
            <a:off x="10053869" y="6868082"/>
            <a:ext cx="5435500" cy="3043880"/>
          </a:xfrm>
          <a:custGeom>
            <a:avLst/>
            <a:gdLst/>
            <a:ahLst/>
            <a:cxnLst/>
            <a:rect r="r" b="b" t="t" l="l"/>
            <a:pathLst>
              <a:path h="3043880" w="5435500">
                <a:moveTo>
                  <a:pt x="0" y="0"/>
                </a:moveTo>
                <a:lnTo>
                  <a:pt x="5435500" y="0"/>
                </a:lnTo>
                <a:lnTo>
                  <a:pt x="5435500" y="3043880"/>
                </a:lnTo>
                <a:lnTo>
                  <a:pt x="0" y="3043880"/>
                </a:lnTo>
                <a:lnTo>
                  <a:pt x="0" y="0"/>
                </a:lnTo>
                <a:close/>
              </a:path>
            </a:pathLst>
          </a:custGeom>
          <a:blipFill>
            <a:blip r:embed="rId7"/>
            <a:stretch>
              <a:fillRect l="0" t="0" r="0" b="0"/>
            </a:stretch>
          </a:blipFill>
        </p:spPr>
      </p:sp>
      <p:sp>
        <p:nvSpPr>
          <p:cNvPr name="TextBox 8" id="8"/>
          <p:cNvSpPr txBox="true"/>
          <p:nvPr/>
        </p:nvSpPr>
        <p:spPr>
          <a:xfrm rot="0">
            <a:off x="4853819" y="90742"/>
            <a:ext cx="9573320" cy="732949"/>
          </a:xfrm>
          <a:prstGeom prst="rect">
            <a:avLst/>
          </a:prstGeom>
        </p:spPr>
        <p:txBody>
          <a:bodyPr anchor="t" rtlCol="false" tIns="0" lIns="0" bIns="0" rIns="0">
            <a:spAutoFit/>
          </a:bodyPr>
          <a:lstStyle/>
          <a:p>
            <a:pPr algn="ctr">
              <a:lnSpc>
                <a:spcPts val="4856"/>
              </a:lnSpc>
              <a:spcBef>
                <a:spcPct val="0"/>
              </a:spcBef>
            </a:pPr>
            <a:r>
              <a:rPr lang="en-US" b="true" sz="4856" spc="203">
                <a:solidFill>
                  <a:srgbClr val="000000"/>
                </a:solidFill>
                <a:latin typeface="Arial Bold"/>
                <a:ea typeface="Arial Bold"/>
                <a:cs typeface="Arial Bold"/>
                <a:sym typeface="Arial Bold"/>
              </a:rPr>
              <a:t>HERRAMIENTAS QUE SE USO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TextBox 3" id="3"/>
          <p:cNvSpPr txBox="true"/>
          <p:nvPr/>
        </p:nvSpPr>
        <p:spPr>
          <a:xfrm rot="0">
            <a:off x="1028700" y="1271535"/>
            <a:ext cx="16230600" cy="8648805"/>
          </a:xfrm>
          <a:prstGeom prst="rect">
            <a:avLst/>
          </a:prstGeom>
        </p:spPr>
        <p:txBody>
          <a:bodyPr anchor="t" rtlCol="false" tIns="0" lIns="0" bIns="0" rIns="0">
            <a:spAutoFit/>
          </a:bodyPr>
          <a:lstStyle/>
          <a:p>
            <a:pPr algn="just" marL="800718" indent="-400359" lvl="1">
              <a:lnSpc>
                <a:spcPts val="4524"/>
              </a:lnSpc>
              <a:buFont typeface="Arial"/>
              <a:buChar char="•"/>
            </a:pPr>
            <a:r>
              <a:rPr lang="en-US" sz="3708" spc="155">
                <a:solidFill>
                  <a:srgbClr val="000000"/>
                </a:solidFill>
                <a:latin typeface="Arial"/>
                <a:ea typeface="Arial"/>
                <a:cs typeface="Arial"/>
                <a:sym typeface="Arial"/>
              </a:rPr>
              <a:t>La Pagina Web del instituto ayuda a que los estudiantes de derecho y abogados puedan formarse y capacitarse mejor desde el lugar que se</a:t>
            </a:r>
            <a:r>
              <a:rPr lang="en-US" sz="3708" spc="155">
                <a:solidFill>
                  <a:srgbClr val="000000"/>
                </a:solidFill>
                <a:latin typeface="Arial"/>
                <a:ea typeface="Arial"/>
                <a:cs typeface="Arial"/>
                <a:sym typeface="Arial"/>
              </a:rPr>
              <a:t> encuentren.</a:t>
            </a:r>
          </a:p>
          <a:p>
            <a:pPr algn="just">
              <a:lnSpc>
                <a:spcPts val="4524"/>
              </a:lnSpc>
            </a:pPr>
          </a:p>
          <a:p>
            <a:pPr algn="just" marL="800718" indent="-400359" lvl="1">
              <a:lnSpc>
                <a:spcPts val="4524"/>
              </a:lnSpc>
              <a:buFont typeface="Arial"/>
              <a:buChar char="•"/>
            </a:pPr>
            <a:r>
              <a:rPr lang="en-US" sz="3708" spc="155">
                <a:solidFill>
                  <a:srgbClr val="000000"/>
                </a:solidFill>
                <a:latin typeface="Arial"/>
                <a:ea typeface="Arial"/>
                <a:cs typeface="Arial"/>
                <a:sym typeface="Arial"/>
              </a:rPr>
              <a:t>El Manejo de datos de inscripción a los cursos es mas sencillo y fácil de administrar y generar.</a:t>
            </a:r>
          </a:p>
          <a:p>
            <a:pPr algn="just">
              <a:lnSpc>
                <a:spcPts val="4524"/>
              </a:lnSpc>
            </a:pPr>
          </a:p>
          <a:p>
            <a:pPr algn="just" marL="800718" indent="-400359" lvl="1">
              <a:lnSpc>
                <a:spcPts val="4524"/>
              </a:lnSpc>
              <a:buFont typeface="Arial"/>
              <a:buChar char="•"/>
            </a:pPr>
            <a:r>
              <a:rPr lang="en-US" sz="3708" spc="155">
                <a:solidFill>
                  <a:srgbClr val="000000"/>
                </a:solidFill>
                <a:latin typeface="Arial"/>
                <a:ea typeface="Arial"/>
                <a:cs typeface="Arial"/>
                <a:sym typeface="Arial"/>
              </a:rPr>
              <a:t>Se diseño una interfaz de registro e inicio de sesión fácil y entendible para los nuevos usuarios estudiantes.</a:t>
            </a:r>
          </a:p>
          <a:p>
            <a:pPr algn="just">
              <a:lnSpc>
                <a:spcPts val="4524"/>
              </a:lnSpc>
            </a:pPr>
          </a:p>
          <a:p>
            <a:pPr algn="just" marL="800718" indent="-400359" lvl="1">
              <a:lnSpc>
                <a:spcPts val="4524"/>
              </a:lnSpc>
              <a:buFont typeface="Arial"/>
              <a:buChar char="•"/>
            </a:pPr>
            <a:r>
              <a:rPr lang="en-US" sz="3708" spc="155">
                <a:solidFill>
                  <a:srgbClr val="000000"/>
                </a:solidFill>
                <a:latin typeface="Arial"/>
                <a:ea typeface="Arial"/>
                <a:cs typeface="Arial"/>
                <a:sym typeface="Arial"/>
              </a:rPr>
              <a:t> La recopilacion de datos es mucho mas rapida.</a:t>
            </a:r>
          </a:p>
          <a:p>
            <a:pPr algn="just">
              <a:lnSpc>
                <a:spcPts val="4524"/>
              </a:lnSpc>
            </a:pPr>
          </a:p>
          <a:p>
            <a:pPr algn="just" marL="800718" indent="-400359" lvl="1">
              <a:lnSpc>
                <a:spcPts val="4524"/>
              </a:lnSpc>
              <a:buFont typeface="Arial"/>
              <a:buChar char="•"/>
            </a:pPr>
            <a:r>
              <a:rPr lang="en-US" sz="3708" spc="155">
                <a:solidFill>
                  <a:srgbClr val="000000"/>
                </a:solidFill>
                <a:latin typeface="Arial"/>
                <a:ea typeface="Arial"/>
                <a:cs typeface="Arial"/>
                <a:sym typeface="Arial"/>
              </a:rPr>
              <a:t>·Las evaluaciones del rendimiento aun estan en proceso para saber que adapaciones y mejoras puede tener la pagina.</a:t>
            </a:r>
          </a:p>
          <a:p>
            <a:pPr algn="just">
              <a:lnSpc>
                <a:spcPts val="4524"/>
              </a:lnSpc>
            </a:pPr>
          </a:p>
        </p:txBody>
      </p:sp>
      <p:sp>
        <p:nvSpPr>
          <p:cNvPr name="TextBox 4" id="4"/>
          <p:cNvSpPr txBox="true"/>
          <p:nvPr/>
        </p:nvSpPr>
        <p:spPr>
          <a:xfrm rot="0">
            <a:off x="7296001" y="761682"/>
            <a:ext cx="3695998" cy="524510"/>
          </a:xfrm>
          <a:prstGeom prst="rect">
            <a:avLst/>
          </a:prstGeom>
        </p:spPr>
        <p:txBody>
          <a:bodyPr anchor="t" rtlCol="false" tIns="0" lIns="0" bIns="0" rIns="0">
            <a:spAutoFit/>
          </a:bodyPr>
          <a:lstStyle/>
          <a:p>
            <a:pPr algn="ctr">
              <a:lnSpc>
                <a:spcPts val="3400"/>
              </a:lnSpc>
              <a:spcBef>
                <a:spcPct val="0"/>
              </a:spcBef>
            </a:pPr>
            <a:r>
              <a:rPr lang="en-US" b="true" sz="3400" spc="142">
                <a:solidFill>
                  <a:srgbClr val="000000"/>
                </a:solidFill>
                <a:latin typeface="Arial Bold"/>
                <a:ea typeface="Arial Bold"/>
                <a:cs typeface="Arial Bold"/>
                <a:sym typeface="Arial Bold"/>
              </a:rPr>
              <a:t>CONCLUSIONES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TextBox 3" id="3"/>
          <p:cNvSpPr txBox="true"/>
          <p:nvPr/>
        </p:nvSpPr>
        <p:spPr>
          <a:xfrm rot="0">
            <a:off x="1247151" y="1787298"/>
            <a:ext cx="16230600" cy="8039662"/>
          </a:xfrm>
          <a:prstGeom prst="rect">
            <a:avLst/>
          </a:prstGeom>
        </p:spPr>
        <p:txBody>
          <a:bodyPr anchor="t" rtlCol="false" tIns="0" lIns="0" bIns="0" rIns="0">
            <a:spAutoFit/>
          </a:bodyPr>
          <a:lstStyle/>
          <a:p>
            <a:pPr algn="just" marL="714360" indent="-357180" lvl="1">
              <a:lnSpc>
                <a:spcPts val="4566"/>
              </a:lnSpc>
              <a:buFont typeface="Arial"/>
              <a:buChar char="•"/>
            </a:pPr>
            <a:r>
              <a:rPr lang="en-US" sz="3308" spc="138">
                <a:solidFill>
                  <a:srgbClr val="000000"/>
                </a:solidFill>
                <a:latin typeface="Arial"/>
                <a:ea typeface="Arial"/>
                <a:cs typeface="Arial"/>
                <a:sym typeface="Arial"/>
              </a:rPr>
              <a:t>·Aún se están trabajando en mejoras, desde el punto de vista del usuario.</a:t>
            </a:r>
          </a:p>
          <a:p>
            <a:pPr algn="just" marL="714360" indent="-357180" lvl="1">
              <a:lnSpc>
                <a:spcPts val="4566"/>
              </a:lnSpc>
              <a:buFont typeface="Arial"/>
              <a:buChar char="•"/>
            </a:pPr>
            <a:r>
              <a:rPr lang="en-US" sz="3308" spc="138">
                <a:solidFill>
                  <a:srgbClr val="000000"/>
                </a:solidFill>
                <a:latin typeface="Arial"/>
                <a:ea typeface="Arial"/>
                <a:cs typeface="Arial"/>
                <a:sym typeface="Arial"/>
              </a:rPr>
              <a:t>·Se está mejorando actualmente el interés desde el punto de vista de un encargado, para que le salga todos sus datos d</a:t>
            </a:r>
            <a:r>
              <a:rPr lang="en-US" sz="3308" spc="138">
                <a:solidFill>
                  <a:srgbClr val="000000"/>
                </a:solidFill>
                <a:latin typeface="Arial"/>
                <a:ea typeface="Arial"/>
                <a:cs typeface="Arial"/>
                <a:sym typeface="Arial"/>
              </a:rPr>
              <a:t>e los inscritos.</a:t>
            </a:r>
          </a:p>
          <a:p>
            <a:pPr algn="just">
              <a:lnSpc>
                <a:spcPts val="4566"/>
              </a:lnSpc>
            </a:pPr>
          </a:p>
          <a:p>
            <a:pPr algn="just" marL="714360" indent="-357180" lvl="1">
              <a:lnSpc>
                <a:spcPts val="4566"/>
              </a:lnSpc>
              <a:buFont typeface="Arial"/>
              <a:buChar char="•"/>
            </a:pPr>
            <a:r>
              <a:rPr lang="en-US" sz="3308" spc="138">
                <a:solidFill>
                  <a:srgbClr val="000000"/>
                </a:solidFill>
                <a:latin typeface="Arial"/>
                <a:ea typeface="Arial"/>
                <a:cs typeface="Arial"/>
                <a:sym typeface="Arial"/>
              </a:rPr>
              <a:t>·Viendo si hay otras necesidades del Consejo también se puede automatizar actividades de otras áreas.</a:t>
            </a:r>
          </a:p>
          <a:p>
            <a:pPr algn="just">
              <a:lnSpc>
                <a:spcPts val="4566"/>
              </a:lnSpc>
            </a:pPr>
          </a:p>
          <a:p>
            <a:pPr algn="just" marL="714360" indent="-357180" lvl="1">
              <a:lnSpc>
                <a:spcPts val="4566"/>
              </a:lnSpc>
              <a:buFont typeface="Arial"/>
              <a:buChar char="•"/>
            </a:pPr>
            <a:r>
              <a:rPr lang="en-US" sz="3308" spc="138">
                <a:solidFill>
                  <a:srgbClr val="000000"/>
                </a:solidFill>
                <a:latin typeface="Arial"/>
                <a:ea typeface="Arial"/>
                <a:cs typeface="Arial"/>
                <a:sym typeface="Arial"/>
              </a:rPr>
              <a:t>·Se está trabajando en mejorar la parte de entrega y recibo de certificados.</a:t>
            </a:r>
          </a:p>
          <a:p>
            <a:pPr algn="just">
              <a:lnSpc>
                <a:spcPts val="4566"/>
              </a:lnSpc>
            </a:pPr>
          </a:p>
          <a:p>
            <a:pPr algn="just" marL="714360" indent="-357180" lvl="1">
              <a:lnSpc>
                <a:spcPts val="4566"/>
              </a:lnSpc>
              <a:buFont typeface="Arial"/>
              <a:buChar char="•"/>
            </a:pPr>
            <a:r>
              <a:rPr lang="en-US" sz="3308" spc="138">
                <a:solidFill>
                  <a:srgbClr val="000000"/>
                </a:solidFill>
                <a:latin typeface="Arial"/>
                <a:ea typeface="Arial"/>
                <a:cs typeface="Arial"/>
                <a:sym typeface="Arial"/>
              </a:rPr>
              <a:t>·Se trabaja aun en el modulo de entrega de certificado ya que según el país es que se les entregara, En caso de Bolivia tendrá las opciones generar certificado digital e físico y ya el concluyente dira como quiere el certificado, en caso para otros estudiantes de otros países solamente les aparecerá el certificado en digital, que lo pueden descargar fácilmente.</a:t>
            </a:r>
          </a:p>
        </p:txBody>
      </p:sp>
      <p:sp>
        <p:nvSpPr>
          <p:cNvPr name="TextBox 4" id="4"/>
          <p:cNvSpPr txBox="true"/>
          <p:nvPr/>
        </p:nvSpPr>
        <p:spPr>
          <a:xfrm rot="0">
            <a:off x="6765131" y="1019175"/>
            <a:ext cx="4757738" cy="524510"/>
          </a:xfrm>
          <a:prstGeom prst="rect">
            <a:avLst/>
          </a:prstGeom>
        </p:spPr>
        <p:txBody>
          <a:bodyPr anchor="t" rtlCol="false" tIns="0" lIns="0" bIns="0" rIns="0">
            <a:spAutoFit/>
          </a:bodyPr>
          <a:lstStyle/>
          <a:p>
            <a:pPr algn="ctr">
              <a:lnSpc>
                <a:spcPts val="3400"/>
              </a:lnSpc>
              <a:spcBef>
                <a:spcPct val="0"/>
              </a:spcBef>
            </a:pPr>
            <a:r>
              <a:rPr lang="en-US" b="true" sz="3400" spc="142">
                <a:solidFill>
                  <a:srgbClr val="000000"/>
                </a:solidFill>
                <a:latin typeface="Arial Bold"/>
                <a:ea typeface="Arial Bold"/>
                <a:cs typeface="Arial Bold"/>
                <a:sym typeface="Arial Bold"/>
              </a:rPr>
              <a:t>RECOMENDACIONES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TextBox 3" id="3"/>
          <p:cNvSpPr txBox="true"/>
          <p:nvPr/>
        </p:nvSpPr>
        <p:spPr>
          <a:xfrm rot="0">
            <a:off x="5295826" y="3258059"/>
            <a:ext cx="7696349" cy="1885441"/>
          </a:xfrm>
          <a:prstGeom prst="rect">
            <a:avLst/>
          </a:prstGeom>
        </p:spPr>
        <p:txBody>
          <a:bodyPr anchor="t" rtlCol="false" tIns="0" lIns="0" bIns="0" rIns="0">
            <a:spAutoFit/>
          </a:bodyPr>
          <a:lstStyle/>
          <a:p>
            <a:pPr algn="ctr">
              <a:lnSpc>
                <a:spcPts val="12354"/>
              </a:lnSpc>
              <a:spcBef>
                <a:spcPct val="0"/>
              </a:spcBef>
            </a:pPr>
            <a:r>
              <a:rPr lang="en-US" b="true" sz="12354" spc="518">
                <a:solidFill>
                  <a:srgbClr val="000000"/>
                </a:solidFill>
                <a:latin typeface="Arial Bold"/>
                <a:ea typeface="Arial Bold"/>
                <a:cs typeface="Arial Bold"/>
                <a:sym typeface="Arial Bold"/>
              </a:rPr>
              <a:t>GRACIAS</a:t>
            </a:r>
          </a:p>
        </p:txBody>
      </p:sp>
      <p:sp>
        <p:nvSpPr>
          <p:cNvPr name="TextBox 4" id="4"/>
          <p:cNvSpPr txBox="true"/>
          <p:nvPr/>
        </p:nvSpPr>
        <p:spPr>
          <a:xfrm rot="0">
            <a:off x="4327872" y="6054045"/>
            <a:ext cx="9632256" cy="524510"/>
          </a:xfrm>
          <a:prstGeom prst="rect">
            <a:avLst/>
          </a:prstGeom>
        </p:spPr>
        <p:txBody>
          <a:bodyPr anchor="t" rtlCol="false" tIns="0" lIns="0" bIns="0" rIns="0">
            <a:spAutoFit/>
          </a:bodyPr>
          <a:lstStyle/>
          <a:p>
            <a:pPr algn="ctr">
              <a:lnSpc>
                <a:spcPts val="3400"/>
              </a:lnSpc>
              <a:spcBef>
                <a:spcPct val="0"/>
              </a:spcBef>
            </a:pPr>
            <a:r>
              <a:rPr lang="en-US" b="true" sz="3400" spc="142">
                <a:solidFill>
                  <a:srgbClr val="000000"/>
                </a:solidFill>
                <a:latin typeface="Arial Bold"/>
                <a:ea typeface="Arial Bold"/>
                <a:cs typeface="Arial Bold"/>
                <a:sym typeface="Arial Bold"/>
              </a:rPr>
              <a:t>JOSUE VAQUIATA VISCAFE (JOSUJUN127)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Freeform 3" id="3"/>
          <p:cNvSpPr/>
          <p:nvPr/>
        </p:nvSpPr>
        <p:spPr>
          <a:xfrm flipH="false" flipV="false" rot="0">
            <a:off x="0" y="186705"/>
            <a:ext cx="18288000" cy="3479225"/>
          </a:xfrm>
          <a:custGeom>
            <a:avLst/>
            <a:gdLst/>
            <a:ahLst/>
            <a:cxnLst/>
            <a:rect r="r" b="b" t="t" l="l"/>
            <a:pathLst>
              <a:path h="3479225" w="18288000">
                <a:moveTo>
                  <a:pt x="0" y="0"/>
                </a:moveTo>
                <a:lnTo>
                  <a:pt x="18288000" y="0"/>
                </a:lnTo>
                <a:lnTo>
                  <a:pt x="18288000" y="3479226"/>
                </a:lnTo>
                <a:lnTo>
                  <a:pt x="0" y="3479226"/>
                </a:lnTo>
                <a:lnTo>
                  <a:pt x="0" y="0"/>
                </a:lnTo>
                <a:close/>
              </a:path>
            </a:pathLst>
          </a:custGeom>
          <a:blipFill>
            <a:blip r:embed="rId3"/>
            <a:stretch>
              <a:fillRect l="0" t="-25681" r="0" b="-25681"/>
            </a:stretch>
          </a:blipFill>
        </p:spPr>
      </p:sp>
      <p:sp>
        <p:nvSpPr>
          <p:cNvPr name="Freeform 4" id="4"/>
          <p:cNvSpPr/>
          <p:nvPr/>
        </p:nvSpPr>
        <p:spPr>
          <a:xfrm flipH="false" flipV="false" rot="0">
            <a:off x="0" y="3401281"/>
            <a:ext cx="6563429" cy="6563429"/>
          </a:xfrm>
          <a:custGeom>
            <a:avLst/>
            <a:gdLst/>
            <a:ahLst/>
            <a:cxnLst/>
            <a:rect r="r" b="b" t="t" l="l"/>
            <a:pathLst>
              <a:path h="6563429" w="6563429">
                <a:moveTo>
                  <a:pt x="0" y="0"/>
                </a:moveTo>
                <a:lnTo>
                  <a:pt x="6563429" y="0"/>
                </a:lnTo>
                <a:lnTo>
                  <a:pt x="6563429" y="6563429"/>
                </a:lnTo>
                <a:lnTo>
                  <a:pt x="0" y="6563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80029" y="3738355"/>
            <a:ext cx="17327942" cy="6994278"/>
          </a:xfrm>
          <a:prstGeom prst="rect">
            <a:avLst/>
          </a:prstGeom>
        </p:spPr>
        <p:txBody>
          <a:bodyPr anchor="t" rtlCol="false" tIns="0" lIns="0" bIns="0" rIns="0">
            <a:spAutoFit/>
          </a:bodyPr>
          <a:lstStyle/>
          <a:p>
            <a:pPr algn="just">
              <a:lnSpc>
                <a:spcPts val="3246"/>
              </a:lnSpc>
            </a:pPr>
            <a:r>
              <a:rPr lang="en-US" sz="2164" spc="90">
                <a:solidFill>
                  <a:srgbClr val="000000"/>
                </a:solidFill>
                <a:latin typeface="Arial"/>
                <a:ea typeface="Arial"/>
                <a:cs typeface="Arial"/>
                <a:sym typeface="Arial"/>
              </a:rPr>
              <a:t>El Consejo Latinoamericano de Especialización de Derecho fue fundada el 28 de noviembre del año 2019 en el departamento de La paz por tres socios que tenían la idea de brindar cursos sobre temas de derecho, compartiendo sus conocimientos y que sean dictados por profesionales altamente calificados, de diferentes partes de Latinoamérica y que sean clases en las que puedan estar conectados desde la comodidad de su casa o trabajo.</a:t>
            </a:r>
          </a:p>
          <a:p>
            <a:pPr algn="just">
              <a:lnSpc>
                <a:spcPts val="3246"/>
              </a:lnSpc>
            </a:pPr>
            <a:r>
              <a:rPr lang="en-US" sz="2164" spc="90">
                <a:solidFill>
                  <a:srgbClr val="000000"/>
                </a:solidFill>
                <a:latin typeface="Arial"/>
                <a:ea typeface="Arial"/>
                <a:cs typeface="Arial"/>
                <a:sym typeface="Arial"/>
              </a:rPr>
              <a:t>Su primera oficina se encontraba en pleno prado paceño, sus primero cursos que lanzaron tuvieron muchos alumnos inscritos, invitaron a docentes abogados que les gusto la invitación y empezaron a recomendar el instituto, poco a poco el instituto empezó a hacerse conocer, mientras más cursos sacaban, más alumnos tenían incluso contrataron más personal y ampliaron nuevas áreas.</a:t>
            </a:r>
          </a:p>
          <a:p>
            <a:pPr algn="just">
              <a:lnSpc>
                <a:spcPts val="3246"/>
              </a:lnSpc>
            </a:pPr>
            <a:r>
              <a:rPr lang="en-US" sz="2164" spc="90">
                <a:solidFill>
                  <a:srgbClr val="000000"/>
                </a:solidFill>
                <a:latin typeface="Arial"/>
                <a:ea typeface="Arial"/>
                <a:cs typeface="Arial"/>
                <a:sym typeface="Arial"/>
              </a:rPr>
              <a:t>En el año 2020 realizo su primera alianza con Corpus Legal academia jurídica, un instituto reconocido en el ámbito de derecho, luego en ese mismo año empezaron a realizar más alianzas con institutos reconocidos y de alta demanda y calidad de enseñanza, de las cuales sus alianzas más fuertes fueron con: Corpus Legal (academia jurídica), Legal Centrum (Centro de educación Virtual en Leyes), Legistas (Escuela online Derecho) y la más importante, Ilustre Colegio de abogados de santa cruz.</a:t>
            </a:r>
          </a:p>
          <a:p>
            <a:pPr algn="just">
              <a:lnSpc>
                <a:spcPts val="3246"/>
              </a:lnSpc>
            </a:pPr>
            <a:r>
              <a:rPr lang="en-US" sz="2164" spc="90">
                <a:solidFill>
                  <a:srgbClr val="000000"/>
                </a:solidFill>
                <a:latin typeface="Arial"/>
                <a:ea typeface="Arial"/>
                <a:cs typeface="Arial"/>
                <a:sym typeface="Arial"/>
              </a:rPr>
              <a:t>En la actualidad siguen brindando cursos y las alianzas permanecen aun trabajando mano a mano.</a:t>
            </a:r>
          </a:p>
          <a:p>
            <a:pPr algn="just">
              <a:lnSpc>
                <a:spcPts val="3273"/>
              </a:lnSpc>
            </a:pPr>
          </a:p>
          <a:p>
            <a:pPr algn="just">
              <a:lnSpc>
                <a:spcPts val="3273"/>
              </a:lnSpc>
            </a:pPr>
          </a:p>
          <a:p>
            <a:pPr algn="just">
              <a:lnSpc>
                <a:spcPts val="3273"/>
              </a:lnSpc>
            </a:pPr>
          </a:p>
          <a:p>
            <a:pPr algn="just">
              <a:lnSpc>
                <a:spcPts val="3273"/>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Freeform 3" id="3"/>
          <p:cNvSpPr/>
          <p:nvPr/>
        </p:nvSpPr>
        <p:spPr>
          <a:xfrm flipH="false" flipV="false" rot="0">
            <a:off x="711593" y="2331227"/>
            <a:ext cx="5624546" cy="5624546"/>
          </a:xfrm>
          <a:custGeom>
            <a:avLst/>
            <a:gdLst/>
            <a:ahLst/>
            <a:cxnLst/>
            <a:rect r="r" b="b" t="t" l="l"/>
            <a:pathLst>
              <a:path h="5624546" w="5624546">
                <a:moveTo>
                  <a:pt x="0" y="0"/>
                </a:moveTo>
                <a:lnTo>
                  <a:pt x="5624546" y="0"/>
                </a:lnTo>
                <a:lnTo>
                  <a:pt x="5624546" y="5624546"/>
                </a:lnTo>
                <a:lnTo>
                  <a:pt x="0" y="5624546"/>
                </a:lnTo>
                <a:lnTo>
                  <a:pt x="0" y="0"/>
                </a:lnTo>
                <a:close/>
              </a:path>
            </a:pathLst>
          </a:custGeom>
          <a:blipFill>
            <a:blip r:embed="rId3"/>
            <a:stretch>
              <a:fillRect l="0" t="0" r="0" b="0"/>
            </a:stretch>
          </a:blipFill>
        </p:spPr>
      </p:sp>
      <p:sp>
        <p:nvSpPr>
          <p:cNvPr name="TextBox 4" id="4"/>
          <p:cNvSpPr txBox="true"/>
          <p:nvPr/>
        </p:nvSpPr>
        <p:spPr>
          <a:xfrm rot="0">
            <a:off x="7183953" y="895350"/>
            <a:ext cx="10287668" cy="11442179"/>
          </a:xfrm>
          <a:prstGeom prst="rect">
            <a:avLst/>
          </a:prstGeom>
        </p:spPr>
        <p:txBody>
          <a:bodyPr anchor="t" rtlCol="false" tIns="0" lIns="0" bIns="0" rIns="0">
            <a:spAutoFit/>
          </a:bodyPr>
          <a:lstStyle/>
          <a:p>
            <a:pPr algn="just">
              <a:lnSpc>
                <a:spcPts val="4395"/>
              </a:lnSpc>
            </a:pPr>
            <a:r>
              <a:rPr lang="en-US" sz="2930" spc="123">
                <a:solidFill>
                  <a:srgbClr val="000000"/>
                </a:solidFill>
                <a:latin typeface="Arial"/>
                <a:ea typeface="Arial"/>
                <a:cs typeface="Arial"/>
                <a:sym typeface="Arial"/>
              </a:rPr>
              <a:t>Hoy en día la importancia de implementar una página web para la administración de institutos, empresas es muy necesario ya que se facilita la accesibilidad a la información, la comodidad de realizar actividades como pedidos, inscripciones, desde el lugar que uno se encuentre.</a:t>
            </a:r>
          </a:p>
          <a:p>
            <a:pPr algn="just">
              <a:lnSpc>
                <a:spcPts val="4395"/>
              </a:lnSpc>
            </a:pPr>
            <a:r>
              <a:rPr lang="en-US" sz="2930" spc="123">
                <a:solidFill>
                  <a:srgbClr val="000000"/>
                </a:solidFill>
                <a:latin typeface="Arial"/>
                <a:ea typeface="Arial"/>
                <a:cs typeface="Arial"/>
                <a:sym typeface="Arial"/>
              </a:rPr>
              <a:t>En los últimos años el Consejo Latinoamericano de Especializacion en Derecho ha revolucionado en el ámbito de servicios de software, se controla la documentación interna y externa mediante un sistema semiautomático.</a:t>
            </a:r>
          </a:p>
          <a:p>
            <a:pPr algn="just">
              <a:lnSpc>
                <a:spcPts val="4395"/>
              </a:lnSpc>
            </a:pPr>
            <a:r>
              <a:rPr lang="en-US" sz="2930" spc="123">
                <a:solidFill>
                  <a:srgbClr val="000000"/>
                </a:solidFill>
                <a:latin typeface="Arial"/>
                <a:ea typeface="Arial"/>
                <a:cs typeface="Arial"/>
                <a:sym typeface="Arial"/>
              </a:rPr>
              <a:t>El presente proyecto propone solucionar a que el Consejo Latinoamericano de especialización en Derecho pueda tener su propia pagina web en la cual las personas podrán obtener información de los cursos y inscribirse.</a:t>
            </a:r>
          </a:p>
          <a:p>
            <a:pPr algn="just">
              <a:lnSpc>
                <a:spcPts val="5145"/>
              </a:lnSpc>
            </a:pPr>
          </a:p>
          <a:p>
            <a:pPr algn="just">
              <a:lnSpc>
                <a:spcPts val="5145"/>
              </a:lnSpc>
            </a:pPr>
          </a:p>
          <a:p>
            <a:pPr algn="just">
              <a:lnSpc>
                <a:spcPts val="5145"/>
              </a:lnSpc>
            </a:pPr>
          </a:p>
          <a:p>
            <a:pPr algn="just">
              <a:lnSpc>
                <a:spcPts val="5145"/>
              </a:lnSpc>
            </a:pPr>
          </a:p>
        </p:txBody>
      </p:sp>
      <p:sp>
        <p:nvSpPr>
          <p:cNvPr name="TextBox 5" id="5"/>
          <p:cNvSpPr txBox="true"/>
          <p:nvPr/>
        </p:nvSpPr>
        <p:spPr>
          <a:xfrm rot="0">
            <a:off x="7183953" y="485140"/>
            <a:ext cx="3522911" cy="543560"/>
          </a:xfrm>
          <a:prstGeom prst="rect">
            <a:avLst/>
          </a:prstGeom>
        </p:spPr>
        <p:txBody>
          <a:bodyPr anchor="t" rtlCol="false" tIns="0" lIns="0" bIns="0" rIns="0">
            <a:spAutoFit/>
          </a:bodyPr>
          <a:lstStyle/>
          <a:p>
            <a:pPr algn="ctr">
              <a:lnSpc>
                <a:spcPts val="3400"/>
              </a:lnSpc>
              <a:spcBef>
                <a:spcPct val="0"/>
              </a:spcBef>
            </a:pPr>
            <a:r>
              <a:rPr lang="en-US" b="true" sz="3400" spc="142">
                <a:solidFill>
                  <a:srgbClr val="000000"/>
                </a:solidFill>
                <a:latin typeface="Arial Bold"/>
                <a:ea typeface="Arial Bold"/>
                <a:cs typeface="Arial Bold"/>
                <a:sym typeface="Arial Bold"/>
              </a:rPr>
              <a:t>INTRODUCCIÓN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grpSp>
        <p:nvGrpSpPr>
          <p:cNvPr name="Group 3" id="3"/>
          <p:cNvGrpSpPr/>
          <p:nvPr/>
        </p:nvGrpSpPr>
        <p:grpSpPr>
          <a:xfrm rot="0">
            <a:off x="7044096" y="2704304"/>
            <a:ext cx="10674006" cy="4878391"/>
            <a:chOff x="0" y="0"/>
            <a:chExt cx="2811261" cy="1284844"/>
          </a:xfrm>
        </p:grpSpPr>
        <p:sp>
          <p:nvSpPr>
            <p:cNvPr name="Freeform 4" id="4"/>
            <p:cNvSpPr/>
            <p:nvPr/>
          </p:nvSpPr>
          <p:spPr>
            <a:xfrm flipH="false" flipV="false" rot="0">
              <a:off x="0" y="0"/>
              <a:ext cx="2811261" cy="1284844"/>
            </a:xfrm>
            <a:custGeom>
              <a:avLst/>
              <a:gdLst/>
              <a:ahLst/>
              <a:cxnLst/>
              <a:rect r="r" b="b" t="t" l="l"/>
              <a:pathLst>
                <a:path h="1284844" w="2811261">
                  <a:moveTo>
                    <a:pt x="36991" y="0"/>
                  </a:moveTo>
                  <a:lnTo>
                    <a:pt x="2774270" y="0"/>
                  </a:lnTo>
                  <a:cubicBezTo>
                    <a:pt x="2784081" y="0"/>
                    <a:pt x="2793490" y="3897"/>
                    <a:pt x="2800427" y="10834"/>
                  </a:cubicBezTo>
                  <a:cubicBezTo>
                    <a:pt x="2807364" y="17771"/>
                    <a:pt x="2811261" y="27180"/>
                    <a:pt x="2811261" y="36991"/>
                  </a:cubicBezTo>
                  <a:lnTo>
                    <a:pt x="2811261" y="1247853"/>
                  </a:lnTo>
                  <a:cubicBezTo>
                    <a:pt x="2811261" y="1257664"/>
                    <a:pt x="2807364" y="1267072"/>
                    <a:pt x="2800427" y="1274009"/>
                  </a:cubicBezTo>
                  <a:cubicBezTo>
                    <a:pt x="2793490" y="1280947"/>
                    <a:pt x="2784081" y="1284844"/>
                    <a:pt x="2774270" y="1284844"/>
                  </a:cubicBezTo>
                  <a:lnTo>
                    <a:pt x="36991" y="1284844"/>
                  </a:lnTo>
                  <a:cubicBezTo>
                    <a:pt x="27180" y="1284844"/>
                    <a:pt x="17771" y="1280947"/>
                    <a:pt x="10834" y="1274009"/>
                  </a:cubicBezTo>
                  <a:cubicBezTo>
                    <a:pt x="3897" y="1267072"/>
                    <a:pt x="0" y="1257664"/>
                    <a:pt x="0" y="1247853"/>
                  </a:cubicBezTo>
                  <a:lnTo>
                    <a:pt x="0" y="36991"/>
                  </a:lnTo>
                  <a:cubicBezTo>
                    <a:pt x="0" y="27180"/>
                    <a:pt x="3897" y="17771"/>
                    <a:pt x="10834" y="10834"/>
                  </a:cubicBezTo>
                  <a:cubicBezTo>
                    <a:pt x="17771" y="3897"/>
                    <a:pt x="27180" y="0"/>
                    <a:pt x="36991" y="0"/>
                  </a:cubicBezTo>
                  <a:close/>
                </a:path>
              </a:pathLst>
            </a:custGeom>
            <a:solidFill>
              <a:srgbClr val="000000">
                <a:alpha val="0"/>
              </a:srgbClr>
            </a:solidFill>
            <a:ln w="95250" cap="rnd">
              <a:solidFill>
                <a:srgbClr val="1476C4"/>
              </a:solidFill>
              <a:prstDash val="solid"/>
              <a:round/>
            </a:ln>
          </p:spPr>
        </p:sp>
        <p:sp>
          <p:nvSpPr>
            <p:cNvPr name="TextBox 5" id="5"/>
            <p:cNvSpPr txBox="true"/>
            <p:nvPr/>
          </p:nvSpPr>
          <p:spPr>
            <a:xfrm>
              <a:off x="0" y="0"/>
              <a:ext cx="2811261" cy="1284844"/>
            </a:xfrm>
            <a:prstGeom prst="rect">
              <a:avLst/>
            </a:prstGeom>
          </p:spPr>
          <p:txBody>
            <a:bodyPr anchor="ctr" rtlCol="false" tIns="50800" lIns="50800" bIns="50800" rIns="50800"/>
            <a:lstStyle/>
            <a:p>
              <a:pPr algn="just">
                <a:lnSpc>
                  <a:spcPts val="4099"/>
                </a:lnSpc>
              </a:pPr>
              <a:r>
                <a:rPr lang="en-US" sz="4099" spc="172">
                  <a:solidFill>
                    <a:srgbClr val="000000"/>
                  </a:solidFill>
                  <a:latin typeface="Arial"/>
                  <a:ea typeface="Arial"/>
                  <a:cs typeface="Arial"/>
                  <a:sym typeface="Arial"/>
                </a:rPr>
                <a:t>Mu</a:t>
              </a:r>
              <a:r>
                <a:rPr lang="en-US" sz="4099" spc="172">
                  <a:solidFill>
                    <a:srgbClr val="000000"/>
                  </a:solidFill>
                  <a:latin typeface="Arial"/>
                  <a:ea typeface="Arial"/>
                  <a:cs typeface="Arial"/>
                  <a:sym typeface="Arial"/>
                </a:rPr>
                <a:t>chos estudios jurídicos en el departamento de La Paz  carecen de una presencia web efectiva, lo que limita a abogados la visibilidad, credibilidad y capacidad para poder tener nuevas formaciones en un entorno cada vez más digitalizado.</a:t>
              </a:r>
            </a:p>
            <a:p>
              <a:pPr algn="just">
                <a:lnSpc>
                  <a:spcPts val="4099"/>
                </a:lnSpc>
              </a:pPr>
            </a:p>
          </p:txBody>
        </p:sp>
      </p:grpSp>
      <p:sp>
        <p:nvSpPr>
          <p:cNvPr name="Freeform 6" id="6"/>
          <p:cNvSpPr/>
          <p:nvPr/>
        </p:nvSpPr>
        <p:spPr>
          <a:xfrm flipH="false" flipV="false" rot="0">
            <a:off x="190705" y="2949342"/>
            <a:ext cx="6615081" cy="4331459"/>
          </a:xfrm>
          <a:custGeom>
            <a:avLst/>
            <a:gdLst/>
            <a:ahLst/>
            <a:cxnLst/>
            <a:rect r="r" b="b" t="t" l="l"/>
            <a:pathLst>
              <a:path h="4331459" w="6615081">
                <a:moveTo>
                  <a:pt x="0" y="0"/>
                </a:moveTo>
                <a:lnTo>
                  <a:pt x="6615081" y="0"/>
                </a:lnTo>
                <a:lnTo>
                  <a:pt x="6615081" y="4331459"/>
                </a:lnTo>
                <a:lnTo>
                  <a:pt x="0" y="4331459"/>
                </a:lnTo>
                <a:lnTo>
                  <a:pt x="0" y="0"/>
                </a:lnTo>
                <a:close/>
              </a:path>
            </a:pathLst>
          </a:custGeom>
          <a:blipFill>
            <a:blip r:embed="rId3"/>
            <a:stretch>
              <a:fillRect l="0" t="-2416" r="-3602" b="-2874"/>
            </a:stretch>
          </a:blipFill>
        </p:spPr>
      </p:sp>
      <p:sp>
        <p:nvSpPr>
          <p:cNvPr name="TextBox 7" id="7"/>
          <p:cNvSpPr txBox="true"/>
          <p:nvPr/>
        </p:nvSpPr>
        <p:spPr>
          <a:xfrm rot="0">
            <a:off x="6522021" y="1019175"/>
            <a:ext cx="5243959" cy="524510"/>
          </a:xfrm>
          <a:prstGeom prst="rect">
            <a:avLst/>
          </a:prstGeom>
        </p:spPr>
        <p:txBody>
          <a:bodyPr anchor="t" rtlCol="false" tIns="0" lIns="0" bIns="0" rIns="0">
            <a:spAutoFit/>
          </a:bodyPr>
          <a:lstStyle/>
          <a:p>
            <a:pPr algn="ctr">
              <a:lnSpc>
                <a:spcPts val="3400"/>
              </a:lnSpc>
              <a:spcBef>
                <a:spcPct val="0"/>
              </a:spcBef>
            </a:pPr>
            <a:r>
              <a:rPr lang="en-US" b="true" sz="3400" spc="142">
                <a:solidFill>
                  <a:srgbClr val="000000"/>
                </a:solidFill>
                <a:latin typeface="Arial Bold"/>
                <a:ea typeface="Arial Bold"/>
                <a:cs typeface="Arial Bold"/>
                <a:sym typeface="Arial Bold"/>
              </a:rPr>
              <a:t>PROBLEMA PRINCIPAL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Freeform 3" id="3"/>
          <p:cNvSpPr/>
          <p:nvPr/>
        </p:nvSpPr>
        <p:spPr>
          <a:xfrm flipH="false" flipV="false" rot="0">
            <a:off x="16523018" y="700858"/>
            <a:ext cx="867375" cy="842827"/>
          </a:xfrm>
          <a:custGeom>
            <a:avLst/>
            <a:gdLst/>
            <a:ahLst/>
            <a:cxnLst/>
            <a:rect r="r" b="b" t="t" l="l"/>
            <a:pathLst>
              <a:path h="842827" w="867375">
                <a:moveTo>
                  <a:pt x="0" y="0"/>
                </a:moveTo>
                <a:lnTo>
                  <a:pt x="867376" y="0"/>
                </a:lnTo>
                <a:lnTo>
                  <a:pt x="867376" y="842827"/>
                </a:lnTo>
                <a:lnTo>
                  <a:pt x="0" y="842827"/>
                </a:lnTo>
                <a:lnTo>
                  <a:pt x="0" y="0"/>
                </a:lnTo>
                <a:close/>
              </a:path>
            </a:pathLst>
          </a:custGeom>
          <a:blipFill>
            <a:blip r:embed="rId3"/>
            <a:stretch>
              <a:fillRect l="-21295" t="-3481" r="-24417" b="-111873"/>
            </a:stretch>
          </a:blipFill>
        </p:spPr>
      </p:sp>
      <p:sp>
        <p:nvSpPr>
          <p:cNvPr name="Freeform 4" id="4"/>
          <p:cNvSpPr/>
          <p:nvPr/>
        </p:nvSpPr>
        <p:spPr>
          <a:xfrm flipH="false" flipV="false" rot="0">
            <a:off x="9330630" y="6105429"/>
            <a:ext cx="2987840" cy="3631254"/>
          </a:xfrm>
          <a:custGeom>
            <a:avLst/>
            <a:gdLst/>
            <a:ahLst/>
            <a:cxnLst/>
            <a:rect r="r" b="b" t="t" l="l"/>
            <a:pathLst>
              <a:path h="3631254" w="2987840">
                <a:moveTo>
                  <a:pt x="0" y="0"/>
                </a:moveTo>
                <a:lnTo>
                  <a:pt x="2987840" y="0"/>
                </a:lnTo>
                <a:lnTo>
                  <a:pt x="2987840" y="3631254"/>
                </a:lnTo>
                <a:lnTo>
                  <a:pt x="0" y="3631254"/>
                </a:lnTo>
                <a:lnTo>
                  <a:pt x="0" y="0"/>
                </a:lnTo>
                <a:close/>
              </a:path>
            </a:pathLst>
          </a:custGeom>
          <a:blipFill>
            <a:blip r:embed="rId4"/>
            <a:stretch>
              <a:fillRect l="-30711" t="0" r="-113522" b="-5922"/>
            </a:stretch>
          </a:blipFill>
        </p:spPr>
      </p:sp>
      <p:sp>
        <p:nvSpPr>
          <p:cNvPr name="Freeform 5" id="5"/>
          <p:cNvSpPr/>
          <p:nvPr/>
        </p:nvSpPr>
        <p:spPr>
          <a:xfrm flipH="false" flipV="false" rot="0">
            <a:off x="13183868" y="6290346"/>
            <a:ext cx="4206526" cy="3296410"/>
          </a:xfrm>
          <a:custGeom>
            <a:avLst/>
            <a:gdLst/>
            <a:ahLst/>
            <a:cxnLst/>
            <a:rect r="r" b="b" t="t" l="l"/>
            <a:pathLst>
              <a:path h="3296410" w="4206526">
                <a:moveTo>
                  <a:pt x="0" y="0"/>
                </a:moveTo>
                <a:lnTo>
                  <a:pt x="4206526" y="0"/>
                </a:lnTo>
                <a:lnTo>
                  <a:pt x="4206526" y="3296409"/>
                </a:lnTo>
                <a:lnTo>
                  <a:pt x="0" y="3296409"/>
                </a:lnTo>
                <a:lnTo>
                  <a:pt x="0" y="0"/>
                </a:lnTo>
                <a:close/>
              </a:path>
            </a:pathLst>
          </a:custGeom>
          <a:blipFill>
            <a:blip r:embed="rId5"/>
            <a:stretch>
              <a:fillRect l="0" t="0" r="-14819" b="0"/>
            </a:stretch>
          </a:blipFill>
        </p:spPr>
      </p:sp>
      <p:sp>
        <p:nvSpPr>
          <p:cNvPr name="Freeform 6" id="6"/>
          <p:cNvSpPr/>
          <p:nvPr/>
        </p:nvSpPr>
        <p:spPr>
          <a:xfrm flipH="false" flipV="false" rot="0">
            <a:off x="5511835" y="6105429"/>
            <a:ext cx="2130098" cy="3631254"/>
          </a:xfrm>
          <a:custGeom>
            <a:avLst/>
            <a:gdLst/>
            <a:ahLst/>
            <a:cxnLst/>
            <a:rect r="r" b="b" t="t" l="l"/>
            <a:pathLst>
              <a:path h="3631254" w="2130098">
                <a:moveTo>
                  <a:pt x="0" y="0"/>
                </a:moveTo>
                <a:lnTo>
                  <a:pt x="2130099" y="0"/>
                </a:lnTo>
                <a:lnTo>
                  <a:pt x="2130099" y="3631254"/>
                </a:lnTo>
                <a:lnTo>
                  <a:pt x="0" y="3631254"/>
                </a:lnTo>
                <a:lnTo>
                  <a:pt x="0" y="0"/>
                </a:lnTo>
                <a:close/>
              </a:path>
            </a:pathLst>
          </a:custGeom>
          <a:blipFill>
            <a:blip r:embed="rId6"/>
            <a:stretch>
              <a:fillRect l="0" t="0" r="0" b="0"/>
            </a:stretch>
          </a:blipFill>
        </p:spPr>
      </p:sp>
      <p:sp>
        <p:nvSpPr>
          <p:cNvPr name="Freeform 7" id="7"/>
          <p:cNvSpPr/>
          <p:nvPr/>
        </p:nvSpPr>
        <p:spPr>
          <a:xfrm flipH="false" flipV="false" rot="0">
            <a:off x="1028700" y="6008669"/>
            <a:ext cx="2955270" cy="3509383"/>
          </a:xfrm>
          <a:custGeom>
            <a:avLst/>
            <a:gdLst/>
            <a:ahLst/>
            <a:cxnLst/>
            <a:rect r="r" b="b" t="t" l="l"/>
            <a:pathLst>
              <a:path h="3509383" w="2955270">
                <a:moveTo>
                  <a:pt x="0" y="0"/>
                </a:moveTo>
                <a:lnTo>
                  <a:pt x="2955270" y="0"/>
                </a:lnTo>
                <a:lnTo>
                  <a:pt x="2955270" y="3509383"/>
                </a:lnTo>
                <a:lnTo>
                  <a:pt x="0" y="3509383"/>
                </a:lnTo>
                <a:lnTo>
                  <a:pt x="0" y="0"/>
                </a:lnTo>
                <a:close/>
              </a:path>
            </a:pathLst>
          </a:custGeom>
          <a:blipFill>
            <a:blip r:embed="rId7"/>
            <a:stretch>
              <a:fillRect l="-14525" t="-7680" r="-7342" b="-6986"/>
            </a:stretch>
          </a:blipFill>
        </p:spPr>
      </p:sp>
      <p:sp>
        <p:nvSpPr>
          <p:cNvPr name="TextBox 8" id="8"/>
          <p:cNvSpPr txBox="true"/>
          <p:nvPr/>
        </p:nvSpPr>
        <p:spPr>
          <a:xfrm rot="0">
            <a:off x="5919043" y="1019175"/>
            <a:ext cx="6449913" cy="524510"/>
          </a:xfrm>
          <a:prstGeom prst="rect">
            <a:avLst/>
          </a:prstGeom>
        </p:spPr>
        <p:txBody>
          <a:bodyPr anchor="t" rtlCol="false" tIns="0" lIns="0" bIns="0" rIns="0">
            <a:spAutoFit/>
          </a:bodyPr>
          <a:lstStyle/>
          <a:p>
            <a:pPr algn="ctr">
              <a:lnSpc>
                <a:spcPts val="3400"/>
              </a:lnSpc>
              <a:spcBef>
                <a:spcPct val="0"/>
              </a:spcBef>
            </a:pPr>
            <a:r>
              <a:rPr lang="en-US" b="true" sz="3400" spc="142">
                <a:solidFill>
                  <a:srgbClr val="000000"/>
                </a:solidFill>
                <a:latin typeface="Arial Bold"/>
                <a:ea typeface="Arial Bold"/>
                <a:cs typeface="Arial Bold"/>
                <a:sym typeface="Arial Bold"/>
              </a:rPr>
              <a:t>PROBLEMAS SECUNDARIOS</a:t>
            </a:r>
          </a:p>
        </p:txBody>
      </p:sp>
      <p:sp>
        <p:nvSpPr>
          <p:cNvPr name="TextBox 9" id="9"/>
          <p:cNvSpPr txBox="true"/>
          <p:nvPr/>
        </p:nvSpPr>
        <p:spPr>
          <a:xfrm rot="0">
            <a:off x="0" y="1692206"/>
            <a:ext cx="17914740" cy="4167943"/>
          </a:xfrm>
          <a:prstGeom prst="rect">
            <a:avLst/>
          </a:prstGeom>
        </p:spPr>
        <p:txBody>
          <a:bodyPr anchor="t" rtlCol="false" tIns="0" lIns="0" bIns="0" rIns="0">
            <a:spAutoFit/>
          </a:bodyPr>
          <a:lstStyle/>
          <a:p>
            <a:pPr algn="ctr">
              <a:lnSpc>
                <a:spcPts val="5380"/>
              </a:lnSpc>
            </a:pPr>
            <a:r>
              <a:rPr lang="en-US" sz="5380" spc="225">
                <a:solidFill>
                  <a:srgbClr val="000000"/>
                </a:solidFill>
                <a:latin typeface="Arial"/>
                <a:ea typeface="Arial"/>
                <a:cs typeface="Arial"/>
                <a:sym typeface="Arial"/>
              </a:rPr>
              <a:t>·      Falta de conocimientos tecnicos para gestionar una pagina web.</a:t>
            </a:r>
          </a:p>
          <a:p>
            <a:pPr algn="ctr">
              <a:lnSpc>
                <a:spcPts val="5380"/>
              </a:lnSpc>
            </a:pPr>
            <a:r>
              <a:rPr lang="en-US" sz="5380" spc="225">
                <a:solidFill>
                  <a:srgbClr val="000000"/>
                </a:solidFill>
                <a:latin typeface="Arial"/>
                <a:ea typeface="Arial"/>
                <a:cs typeface="Arial"/>
                <a:sym typeface="Arial"/>
              </a:rPr>
              <a:t>·      Dificultad para captar contactos o clientes desde la web.</a:t>
            </a:r>
          </a:p>
          <a:p>
            <a:pPr algn="ctr">
              <a:lnSpc>
                <a:spcPts val="5380"/>
              </a:lnSpc>
            </a:pPr>
            <a:r>
              <a:rPr lang="en-US" sz="5380" spc="225">
                <a:solidFill>
                  <a:srgbClr val="000000"/>
                </a:solidFill>
                <a:latin typeface="Arial"/>
                <a:ea typeface="Arial"/>
                <a:cs typeface="Arial"/>
                <a:sym typeface="Arial"/>
              </a:rPr>
              <a:t>·      Ausensia </a:t>
            </a:r>
            <a:r>
              <a:rPr lang="en-US" sz="5380" spc="225">
                <a:solidFill>
                  <a:srgbClr val="000000"/>
                </a:solidFill>
                <a:latin typeface="Arial"/>
                <a:ea typeface="Arial"/>
                <a:cs typeface="Arial"/>
                <a:sym typeface="Arial"/>
              </a:rPr>
              <a:t>de herramientas automatizadas.</a:t>
            </a:r>
          </a:p>
          <a:p>
            <a:pPr algn="ctr">
              <a:lnSpc>
                <a:spcPts val="538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Freeform 3" id="3"/>
          <p:cNvSpPr/>
          <p:nvPr/>
        </p:nvSpPr>
        <p:spPr>
          <a:xfrm flipH="false" flipV="false" rot="0">
            <a:off x="3320535" y="1178158"/>
            <a:ext cx="12692393" cy="8626552"/>
          </a:xfrm>
          <a:custGeom>
            <a:avLst/>
            <a:gdLst/>
            <a:ahLst/>
            <a:cxnLst/>
            <a:rect r="r" b="b" t="t" l="l"/>
            <a:pathLst>
              <a:path h="8626552" w="12692393">
                <a:moveTo>
                  <a:pt x="0" y="0"/>
                </a:moveTo>
                <a:lnTo>
                  <a:pt x="12692393" y="0"/>
                </a:lnTo>
                <a:lnTo>
                  <a:pt x="12692393" y="8626551"/>
                </a:lnTo>
                <a:lnTo>
                  <a:pt x="0" y="8626551"/>
                </a:lnTo>
                <a:lnTo>
                  <a:pt x="0" y="0"/>
                </a:lnTo>
                <a:close/>
              </a:path>
            </a:pathLst>
          </a:custGeom>
          <a:blipFill>
            <a:blip r:embed="rId3"/>
            <a:stretch>
              <a:fillRect l="0" t="-20841" r="0" b="-29566"/>
            </a:stretch>
          </a:blipFill>
        </p:spPr>
      </p:sp>
      <p:sp>
        <p:nvSpPr>
          <p:cNvPr name="TextBox 4" id="4"/>
          <p:cNvSpPr txBox="true"/>
          <p:nvPr/>
        </p:nvSpPr>
        <p:spPr>
          <a:xfrm rot="0">
            <a:off x="5739134" y="3836624"/>
            <a:ext cx="8748276" cy="3669328"/>
          </a:xfrm>
          <a:prstGeom prst="rect">
            <a:avLst/>
          </a:prstGeom>
        </p:spPr>
        <p:txBody>
          <a:bodyPr anchor="t" rtlCol="false" tIns="0" lIns="0" bIns="0" rIns="0">
            <a:spAutoFit/>
          </a:bodyPr>
          <a:lstStyle/>
          <a:p>
            <a:pPr algn="ctr">
              <a:lnSpc>
                <a:spcPts val="3545"/>
              </a:lnSpc>
            </a:pPr>
            <a:r>
              <a:rPr lang="en-US" sz="3545" spc="148">
                <a:solidFill>
                  <a:srgbClr val="000000"/>
                </a:solidFill>
                <a:latin typeface="Arial"/>
                <a:ea typeface="Arial"/>
                <a:cs typeface="Arial"/>
                <a:sym typeface="Arial"/>
              </a:rPr>
              <a:t>¿Cómo puede un instituto que ofrece clases en línea para abogados atraer y convertir estudiantes si no cuenta con una página web profesional, funcional y visible en internet?</a:t>
            </a:r>
          </a:p>
          <a:p>
            <a:pPr algn="ctr">
              <a:lnSpc>
                <a:spcPts val="3545"/>
              </a:lnSpc>
            </a:pPr>
          </a:p>
          <a:p>
            <a:pPr algn="ctr">
              <a:lnSpc>
                <a:spcPts val="3545"/>
              </a:lnSpc>
            </a:pPr>
          </a:p>
          <a:p>
            <a:pPr algn="ctr">
              <a:lnSpc>
                <a:spcPts val="3545"/>
              </a:lnSpc>
              <a:spcBef>
                <a:spcPct val="0"/>
              </a:spcBef>
            </a:pPr>
          </a:p>
        </p:txBody>
      </p:sp>
      <p:sp>
        <p:nvSpPr>
          <p:cNvPr name="Freeform 5" id="5"/>
          <p:cNvSpPr/>
          <p:nvPr/>
        </p:nvSpPr>
        <p:spPr>
          <a:xfrm flipH="false" flipV="false" rot="0">
            <a:off x="483771" y="6619527"/>
            <a:ext cx="5501209" cy="3667473"/>
          </a:xfrm>
          <a:custGeom>
            <a:avLst/>
            <a:gdLst/>
            <a:ahLst/>
            <a:cxnLst/>
            <a:rect r="r" b="b" t="t" l="l"/>
            <a:pathLst>
              <a:path h="3667473" w="5501209">
                <a:moveTo>
                  <a:pt x="0" y="0"/>
                </a:moveTo>
                <a:lnTo>
                  <a:pt x="5501209" y="0"/>
                </a:lnTo>
                <a:lnTo>
                  <a:pt x="5501209" y="3667473"/>
                </a:lnTo>
                <a:lnTo>
                  <a:pt x="0" y="3667473"/>
                </a:lnTo>
                <a:lnTo>
                  <a:pt x="0" y="0"/>
                </a:lnTo>
                <a:close/>
              </a:path>
            </a:pathLst>
          </a:custGeom>
          <a:blipFill>
            <a:blip r:embed="rId4"/>
            <a:stretch>
              <a:fillRect l="0" t="0" r="0" b="0"/>
            </a:stretch>
          </a:blipFill>
        </p:spPr>
      </p:sp>
      <p:sp>
        <p:nvSpPr>
          <p:cNvPr name="TextBox 6" id="6"/>
          <p:cNvSpPr txBox="true"/>
          <p:nvPr/>
        </p:nvSpPr>
        <p:spPr>
          <a:xfrm rot="0">
            <a:off x="5520333" y="1019175"/>
            <a:ext cx="7247334" cy="524510"/>
          </a:xfrm>
          <a:prstGeom prst="rect">
            <a:avLst/>
          </a:prstGeom>
        </p:spPr>
        <p:txBody>
          <a:bodyPr anchor="t" rtlCol="false" tIns="0" lIns="0" bIns="0" rIns="0">
            <a:spAutoFit/>
          </a:bodyPr>
          <a:lstStyle/>
          <a:p>
            <a:pPr algn="ctr">
              <a:lnSpc>
                <a:spcPts val="3400"/>
              </a:lnSpc>
              <a:spcBef>
                <a:spcPct val="0"/>
              </a:spcBef>
            </a:pPr>
            <a:r>
              <a:rPr lang="en-US" b="true" sz="3400" spc="142">
                <a:solidFill>
                  <a:srgbClr val="000000"/>
                </a:solidFill>
                <a:latin typeface="Arial Bold"/>
                <a:ea typeface="Arial Bold"/>
                <a:cs typeface="Arial Bold"/>
                <a:sym typeface="Arial Bold"/>
              </a:rPr>
              <a:t>FORMULACIÓN DEL PROBLEMA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Freeform 3" id="3"/>
          <p:cNvSpPr/>
          <p:nvPr/>
        </p:nvSpPr>
        <p:spPr>
          <a:xfrm flipH="false" flipV="false" rot="0">
            <a:off x="3836814" y="4655364"/>
            <a:ext cx="11040270" cy="4954321"/>
          </a:xfrm>
          <a:custGeom>
            <a:avLst/>
            <a:gdLst/>
            <a:ahLst/>
            <a:cxnLst/>
            <a:rect r="r" b="b" t="t" l="l"/>
            <a:pathLst>
              <a:path h="4954321" w="11040270">
                <a:moveTo>
                  <a:pt x="0" y="0"/>
                </a:moveTo>
                <a:lnTo>
                  <a:pt x="11040270" y="0"/>
                </a:lnTo>
                <a:lnTo>
                  <a:pt x="11040270" y="4954321"/>
                </a:lnTo>
                <a:lnTo>
                  <a:pt x="0" y="4954321"/>
                </a:lnTo>
                <a:lnTo>
                  <a:pt x="0" y="0"/>
                </a:lnTo>
                <a:close/>
              </a:path>
            </a:pathLst>
          </a:custGeom>
          <a:blipFill>
            <a:blip r:embed="rId3"/>
            <a:stretch>
              <a:fillRect l="0" t="0" r="0" b="0"/>
            </a:stretch>
          </a:blipFill>
        </p:spPr>
      </p:sp>
      <p:sp>
        <p:nvSpPr>
          <p:cNvPr name="TextBox 4" id="4"/>
          <p:cNvSpPr txBox="true"/>
          <p:nvPr/>
        </p:nvSpPr>
        <p:spPr>
          <a:xfrm rot="0">
            <a:off x="930416" y="2094679"/>
            <a:ext cx="16230600" cy="2904077"/>
          </a:xfrm>
          <a:prstGeom prst="rect">
            <a:avLst/>
          </a:prstGeom>
        </p:spPr>
        <p:txBody>
          <a:bodyPr anchor="t" rtlCol="false" tIns="0" lIns="0" bIns="0" rIns="0">
            <a:spAutoFit/>
          </a:bodyPr>
          <a:lstStyle/>
          <a:p>
            <a:pPr algn="ctr">
              <a:lnSpc>
                <a:spcPts val="3708"/>
              </a:lnSpc>
              <a:spcBef>
                <a:spcPct val="0"/>
              </a:spcBef>
            </a:pPr>
            <a:r>
              <a:rPr lang="en-US" sz="3708" spc="155">
                <a:solidFill>
                  <a:srgbClr val="000000"/>
                </a:solidFill>
                <a:latin typeface="Arial"/>
                <a:ea typeface="Arial"/>
                <a:cs typeface="Arial"/>
                <a:sym typeface="Arial"/>
              </a:rPr>
              <a:t>Diseño de una página web para el Consejo Latinoamericano de Especialización en Derecho con el fin de mejorar, optimizar y automatizar los procesos administrativos y académicos, facilitando las interacciones con los inscritos, fortaleciendo el rendimiento de los trabajadores.</a:t>
            </a:r>
          </a:p>
          <a:p>
            <a:pPr algn="ctr">
              <a:lnSpc>
                <a:spcPts val="3708"/>
              </a:lnSpc>
              <a:spcBef>
                <a:spcPct val="0"/>
              </a:spcBef>
            </a:pPr>
          </a:p>
        </p:txBody>
      </p:sp>
      <p:sp>
        <p:nvSpPr>
          <p:cNvPr name="TextBox 5" id="5"/>
          <p:cNvSpPr txBox="true"/>
          <p:nvPr/>
        </p:nvSpPr>
        <p:spPr>
          <a:xfrm rot="0">
            <a:off x="6791697" y="1019175"/>
            <a:ext cx="4704606" cy="524510"/>
          </a:xfrm>
          <a:prstGeom prst="rect">
            <a:avLst/>
          </a:prstGeom>
        </p:spPr>
        <p:txBody>
          <a:bodyPr anchor="t" rtlCol="false" tIns="0" lIns="0" bIns="0" rIns="0">
            <a:spAutoFit/>
          </a:bodyPr>
          <a:lstStyle/>
          <a:p>
            <a:pPr algn="ctr">
              <a:lnSpc>
                <a:spcPts val="3400"/>
              </a:lnSpc>
              <a:spcBef>
                <a:spcPct val="0"/>
              </a:spcBef>
            </a:pPr>
            <a:r>
              <a:rPr lang="en-US" b="true" sz="3400" spc="142">
                <a:solidFill>
                  <a:srgbClr val="000000"/>
                </a:solidFill>
                <a:latin typeface="Arial Bold"/>
                <a:ea typeface="Arial Bold"/>
                <a:cs typeface="Arial Bold"/>
                <a:sym typeface="Arial Bold"/>
              </a:rPr>
              <a:t>OBJETIVO GENERAL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grpSp>
        <p:nvGrpSpPr>
          <p:cNvPr name="Group 3" id="3"/>
          <p:cNvGrpSpPr/>
          <p:nvPr/>
        </p:nvGrpSpPr>
        <p:grpSpPr>
          <a:xfrm rot="0">
            <a:off x="7137077" y="1619120"/>
            <a:ext cx="9889432" cy="8438011"/>
            <a:chOff x="0" y="0"/>
            <a:chExt cx="13185909" cy="11250681"/>
          </a:xfrm>
        </p:grpSpPr>
        <p:grpSp>
          <p:nvGrpSpPr>
            <p:cNvPr name="Group 4" id="4"/>
            <p:cNvGrpSpPr/>
            <p:nvPr/>
          </p:nvGrpSpPr>
          <p:grpSpPr>
            <a:xfrm rot="0">
              <a:off x="0" y="63500"/>
              <a:ext cx="1089021" cy="1103967"/>
              <a:chOff x="0" y="0"/>
              <a:chExt cx="215115" cy="218067"/>
            </a:xfrm>
          </p:grpSpPr>
          <p:sp>
            <p:nvSpPr>
              <p:cNvPr name="Freeform 5" id="5"/>
              <p:cNvSpPr/>
              <p:nvPr/>
            </p:nvSpPr>
            <p:spPr>
              <a:xfrm flipH="false" flipV="false" rot="0">
                <a:off x="0" y="0"/>
                <a:ext cx="215115" cy="218067"/>
              </a:xfrm>
              <a:custGeom>
                <a:avLst/>
                <a:gdLst/>
                <a:ahLst/>
                <a:cxnLst/>
                <a:rect r="r" b="b" t="t" l="l"/>
                <a:pathLst>
                  <a:path h="218067" w="215115">
                    <a:moveTo>
                      <a:pt x="0" y="0"/>
                    </a:moveTo>
                    <a:lnTo>
                      <a:pt x="215115" y="0"/>
                    </a:lnTo>
                    <a:lnTo>
                      <a:pt x="215115" y="218067"/>
                    </a:lnTo>
                    <a:lnTo>
                      <a:pt x="0" y="218067"/>
                    </a:lnTo>
                    <a:close/>
                  </a:path>
                </a:pathLst>
              </a:custGeom>
              <a:gradFill rotWithShape="true">
                <a:gsLst>
                  <a:gs pos="0">
                    <a:srgbClr val="A6A6A6">
                      <a:alpha val="100000"/>
                    </a:srgbClr>
                  </a:gs>
                  <a:gs pos="100000">
                    <a:srgbClr val="FFFFFF">
                      <a:alpha val="100000"/>
                    </a:srgbClr>
                  </a:gs>
                </a:gsLst>
                <a:lin ang="0"/>
              </a:gradFill>
              <a:ln w="76200" cap="sq">
                <a:solidFill>
                  <a:srgbClr val="000000"/>
                </a:solidFill>
                <a:prstDash val="solid"/>
                <a:miter/>
              </a:ln>
            </p:spPr>
          </p:sp>
          <p:sp>
            <p:nvSpPr>
              <p:cNvPr name="TextBox 6" id="6"/>
              <p:cNvSpPr txBox="true"/>
              <p:nvPr/>
            </p:nvSpPr>
            <p:spPr>
              <a:xfrm>
                <a:off x="0" y="-38100"/>
                <a:ext cx="215115" cy="25616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388277" y="0"/>
              <a:ext cx="11797633" cy="11250681"/>
            </a:xfrm>
            <a:prstGeom prst="rect">
              <a:avLst/>
            </a:prstGeom>
          </p:spPr>
          <p:txBody>
            <a:bodyPr anchor="t" rtlCol="false" tIns="0" lIns="0" bIns="0" rIns="0">
              <a:spAutoFit/>
            </a:bodyPr>
            <a:lstStyle/>
            <a:p>
              <a:pPr algn="just">
                <a:lnSpc>
                  <a:spcPts val="3655"/>
                </a:lnSpc>
              </a:pPr>
              <a:r>
                <a:rPr lang="en-US" sz="3655" spc="153">
                  <a:solidFill>
                    <a:srgbClr val="000000"/>
                  </a:solidFill>
                  <a:latin typeface="Arial"/>
                  <a:ea typeface="Arial"/>
                  <a:cs typeface="Arial"/>
                  <a:sym typeface="Arial"/>
                </a:rPr>
                <a:t> Recopilar todos los datos de inscritos, encargados, cursos, para comenzar el proyecto.</a:t>
              </a:r>
            </a:p>
            <a:p>
              <a:pPr algn="just">
                <a:lnSpc>
                  <a:spcPts val="3555"/>
                </a:lnSpc>
              </a:pPr>
            </a:p>
            <a:p>
              <a:pPr algn="just">
                <a:lnSpc>
                  <a:spcPts val="3555"/>
                </a:lnSpc>
              </a:pPr>
              <a:r>
                <a:rPr lang="en-US" sz="3555" spc="149">
                  <a:solidFill>
                    <a:srgbClr val="000000"/>
                  </a:solidFill>
                  <a:latin typeface="Arial"/>
                  <a:ea typeface="Arial"/>
                  <a:cs typeface="Arial"/>
                  <a:sym typeface="Arial"/>
                </a:rPr>
                <a:t> Realizar la base de datos según al requerimiento para la administración.</a:t>
              </a:r>
            </a:p>
            <a:p>
              <a:pPr algn="just">
                <a:lnSpc>
                  <a:spcPts val="3755"/>
                </a:lnSpc>
              </a:pPr>
              <a:r>
                <a:rPr lang="en-US" sz="3755" spc="157">
                  <a:solidFill>
                    <a:srgbClr val="000000"/>
                  </a:solidFill>
                  <a:latin typeface="Arial"/>
                  <a:ea typeface="Arial"/>
                  <a:cs typeface="Arial"/>
                  <a:sym typeface="Arial"/>
                </a:rPr>
                <a:t> </a:t>
              </a:r>
            </a:p>
            <a:p>
              <a:pPr algn="just">
                <a:lnSpc>
                  <a:spcPts val="3555"/>
                </a:lnSpc>
              </a:pPr>
              <a:r>
                <a:rPr lang="en-US" sz="3555" spc="149">
                  <a:solidFill>
                    <a:srgbClr val="000000"/>
                  </a:solidFill>
                  <a:latin typeface="Arial"/>
                  <a:ea typeface="Arial"/>
                  <a:cs typeface="Arial"/>
                  <a:sym typeface="Arial"/>
                </a:rPr>
                <a:t>Diseñar una interfaz gráfica agradable para que el usuario acceda de forma fácil, rápida y cómoda.</a:t>
              </a:r>
            </a:p>
            <a:p>
              <a:pPr algn="just">
                <a:lnSpc>
                  <a:spcPts val="3755"/>
                </a:lnSpc>
              </a:pPr>
            </a:p>
            <a:p>
              <a:pPr algn="just">
                <a:lnSpc>
                  <a:spcPts val="3755"/>
                </a:lnSpc>
              </a:pPr>
              <a:r>
                <a:rPr lang="en-US" sz="3755" spc="157">
                  <a:solidFill>
                    <a:srgbClr val="000000"/>
                  </a:solidFill>
                  <a:latin typeface="Arial"/>
                  <a:ea typeface="Arial"/>
                  <a:cs typeface="Arial"/>
                  <a:sym typeface="Arial"/>
                </a:rPr>
                <a:t> Faci</a:t>
              </a:r>
              <a:r>
                <a:rPr lang="en-US" sz="3755" spc="157">
                  <a:solidFill>
                    <a:srgbClr val="000000"/>
                  </a:solidFill>
                  <a:latin typeface="Arial"/>
                  <a:ea typeface="Arial"/>
                  <a:cs typeface="Arial"/>
                  <a:sym typeface="Arial"/>
                </a:rPr>
                <a:t>litar la falta de desplazamientos de los inscritos.</a:t>
              </a:r>
            </a:p>
            <a:p>
              <a:pPr algn="just">
                <a:lnSpc>
                  <a:spcPts val="3755"/>
                </a:lnSpc>
              </a:pPr>
            </a:p>
            <a:p>
              <a:pPr algn="just">
                <a:lnSpc>
                  <a:spcPts val="3755"/>
                </a:lnSpc>
              </a:pPr>
              <a:r>
                <a:rPr lang="en-US" sz="3755" spc="157">
                  <a:solidFill>
                    <a:srgbClr val="000000"/>
                  </a:solidFill>
                  <a:latin typeface="Arial"/>
                  <a:ea typeface="Arial"/>
                  <a:cs typeface="Arial"/>
                  <a:sym typeface="Arial"/>
                </a:rPr>
                <a:t>Evaluar el rendimiento de la págin</a:t>
              </a:r>
              <a:r>
                <a:rPr lang="en-US" sz="3755" spc="157">
                  <a:solidFill>
                    <a:srgbClr val="000000"/>
                  </a:solidFill>
                  <a:latin typeface="Arial"/>
                  <a:ea typeface="Arial"/>
                  <a:cs typeface="Arial"/>
                  <a:sym typeface="Arial"/>
                </a:rPr>
                <a:t>a web p</a:t>
              </a:r>
              <a:r>
                <a:rPr lang="en-US" sz="3755" spc="157">
                  <a:solidFill>
                    <a:srgbClr val="000000"/>
                  </a:solidFill>
                  <a:latin typeface="Arial"/>
                  <a:ea typeface="Arial"/>
                  <a:cs typeface="Arial"/>
                  <a:sym typeface="Arial"/>
                </a:rPr>
                <a:t>ara hacer adaptaciones y mejoras si fuese necesario.</a:t>
              </a:r>
            </a:p>
            <a:p>
              <a:pPr algn="just">
                <a:lnSpc>
                  <a:spcPts val="3755"/>
                </a:lnSpc>
              </a:pPr>
            </a:p>
          </p:txBody>
        </p:sp>
        <p:grpSp>
          <p:nvGrpSpPr>
            <p:cNvPr name="Group 8" id="8"/>
            <p:cNvGrpSpPr/>
            <p:nvPr/>
          </p:nvGrpSpPr>
          <p:grpSpPr>
            <a:xfrm rot="0">
              <a:off x="0" y="2031211"/>
              <a:ext cx="1089021" cy="1103967"/>
              <a:chOff x="0" y="0"/>
              <a:chExt cx="215115" cy="218067"/>
            </a:xfrm>
          </p:grpSpPr>
          <p:sp>
            <p:nvSpPr>
              <p:cNvPr name="Freeform 9" id="9"/>
              <p:cNvSpPr/>
              <p:nvPr/>
            </p:nvSpPr>
            <p:spPr>
              <a:xfrm flipH="false" flipV="false" rot="0">
                <a:off x="0" y="0"/>
                <a:ext cx="215115" cy="218067"/>
              </a:xfrm>
              <a:custGeom>
                <a:avLst/>
                <a:gdLst/>
                <a:ahLst/>
                <a:cxnLst/>
                <a:rect r="r" b="b" t="t" l="l"/>
                <a:pathLst>
                  <a:path h="218067" w="215115">
                    <a:moveTo>
                      <a:pt x="0" y="0"/>
                    </a:moveTo>
                    <a:lnTo>
                      <a:pt x="215115" y="0"/>
                    </a:lnTo>
                    <a:lnTo>
                      <a:pt x="215115" y="218067"/>
                    </a:lnTo>
                    <a:lnTo>
                      <a:pt x="0" y="218067"/>
                    </a:lnTo>
                    <a:close/>
                  </a:path>
                </a:pathLst>
              </a:custGeom>
              <a:gradFill rotWithShape="true">
                <a:gsLst>
                  <a:gs pos="0">
                    <a:srgbClr val="A6A6A6">
                      <a:alpha val="100000"/>
                    </a:srgbClr>
                  </a:gs>
                  <a:gs pos="100000">
                    <a:srgbClr val="FFFFFF">
                      <a:alpha val="100000"/>
                    </a:srgbClr>
                  </a:gs>
                </a:gsLst>
                <a:lin ang="0"/>
              </a:gradFill>
              <a:ln w="76200" cap="sq">
                <a:solidFill>
                  <a:srgbClr val="000000"/>
                </a:solidFill>
                <a:prstDash val="solid"/>
                <a:miter/>
              </a:ln>
            </p:spPr>
          </p:sp>
          <p:sp>
            <p:nvSpPr>
              <p:cNvPr name="TextBox 10" id="10"/>
              <p:cNvSpPr txBox="true"/>
              <p:nvPr/>
            </p:nvSpPr>
            <p:spPr>
              <a:xfrm>
                <a:off x="0" y="-38100"/>
                <a:ext cx="215115" cy="25616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0" y="3947978"/>
              <a:ext cx="1089021" cy="1103967"/>
              <a:chOff x="0" y="0"/>
              <a:chExt cx="215115" cy="218067"/>
            </a:xfrm>
          </p:grpSpPr>
          <p:sp>
            <p:nvSpPr>
              <p:cNvPr name="Freeform 12" id="12"/>
              <p:cNvSpPr/>
              <p:nvPr/>
            </p:nvSpPr>
            <p:spPr>
              <a:xfrm flipH="false" flipV="false" rot="0">
                <a:off x="0" y="0"/>
                <a:ext cx="215115" cy="218067"/>
              </a:xfrm>
              <a:custGeom>
                <a:avLst/>
                <a:gdLst/>
                <a:ahLst/>
                <a:cxnLst/>
                <a:rect r="r" b="b" t="t" l="l"/>
                <a:pathLst>
                  <a:path h="218067" w="215115">
                    <a:moveTo>
                      <a:pt x="0" y="0"/>
                    </a:moveTo>
                    <a:lnTo>
                      <a:pt x="215115" y="0"/>
                    </a:lnTo>
                    <a:lnTo>
                      <a:pt x="215115" y="218067"/>
                    </a:lnTo>
                    <a:lnTo>
                      <a:pt x="0" y="218067"/>
                    </a:lnTo>
                    <a:close/>
                  </a:path>
                </a:pathLst>
              </a:custGeom>
              <a:gradFill rotWithShape="true">
                <a:gsLst>
                  <a:gs pos="0">
                    <a:srgbClr val="A6A6A6">
                      <a:alpha val="100000"/>
                    </a:srgbClr>
                  </a:gs>
                  <a:gs pos="100000">
                    <a:srgbClr val="FFFFFF">
                      <a:alpha val="100000"/>
                    </a:srgbClr>
                  </a:gs>
                </a:gsLst>
                <a:lin ang="0"/>
              </a:gradFill>
              <a:ln w="76200" cap="sq">
                <a:solidFill>
                  <a:srgbClr val="000000"/>
                </a:solidFill>
                <a:prstDash val="solid"/>
                <a:miter/>
              </a:ln>
            </p:spPr>
          </p:sp>
          <p:sp>
            <p:nvSpPr>
              <p:cNvPr name="TextBox 13" id="13"/>
              <p:cNvSpPr txBox="true"/>
              <p:nvPr/>
            </p:nvSpPr>
            <p:spPr>
              <a:xfrm>
                <a:off x="0" y="-38100"/>
                <a:ext cx="215115" cy="256167"/>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0" y="5922710"/>
              <a:ext cx="1089021" cy="1103967"/>
              <a:chOff x="0" y="0"/>
              <a:chExt cx="215115" cy="218067"/>
            </a:xfrm>
          </p:grpSpPr>
          <p:sp>
            <p:nvSpPr>
              <p:cNvPr name="Freeform 15" id="15"/>
              <p:cNvSpPr/>
              <p:nvPr/>
            </p:nvSpPr>
            <p:spPr>
              <a:xfrm flipH="false" flipV="false" rot="0">
                <a:off x="0" y="0"/>
                <a:ext cx="215115" cy="218067"/>
              </a:xfrm>
              <a:custGeom>
                <a:avLst/>
                <a:gdLst/>
                <a:ahLst/>
                <a:cxnLst/>
                <a:rect r="r" b="b" t="t" l="l"/>
                <a:pathLst>
                  <a:path h="218067" w="215115">
                    <a:moveTo>
                      <a:pt x="0" y="0"/>
                    </a:moveTo>
                    <a:lnTo>
                      <a:pt x="215115" y="0"/>
                    </a:lnTo>
                    <a:lnTo>
                      <a:pt x="215115" y="218067"/>
                    </a:lnTo>
                    <a:lnTo>
                      <a:pt x="0" y="218067"/>
                    </a:lnTo>
                    <a:close/>
                  </a:path>
                </a:pathLst>
              </a:custGeom>
              <a:gradFill rotWithShape="true">
                <a:gsLst>
                  <a:gs pos="0">
                    <a:srgbClr val="A6A6A6">
                      <a:alpha val="100000"/>
                    </a:srgbClr>
                  </a:gs>
                  <a:gs pos="100000">
                    <a:srgbClr val="FFFFFF">
                      <a:alpha val="100000"/>
                    </a:srgbClr>
                  </a:gs>
                </a:gsLst>
                <a:lin ang="0"/>
              </a:gradFill>
              <a:ln w="76200" cap="sq">
                <a:solidFill>
                  <a:srgbClr val="000000"/>
                </a:solidFill>
                <a:prstDash val="solid"/>
                <a:miter/>
              </a:ln>
            </p:spPr>
          </p:sp>
          <p:sp>
            <p:nvSpPr>
              <p:cNvPr name="TextBox 16" id="16"/>
              <p:cNvSpPr txBox="true"/>
              <p:nvPr/>
            </p:nvSpPr>
            <p:spPr>
              <a:xfrm>
                <a:off x="0" y="-38100"/>
                <a:ext cx="215115" cy="256167"/>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0" y="7864876"/>
              <a:ext cx="1089021" cy="1103967"/>
              <a:chOff x="0" y="0"/>
              <a:chExt cx="215115" cy="218067"/>
            </a:xfrm>
          </p:grpSpPr>
          <p:sp>
            <p:nvSpPr>
              <p:cNvPr name="Freeform 18" id="18"/>
              <p:cNvSpPr/>
              <p:nvPr/>
            </p:nvSpPr>
            <p:spPr>
              <a:xfrm flipH="false" flipV="false" rot="0">
                <a:off x="0" y="0"/>
                <a:ext cx="215115" cy="218067"/>
              </a:xfrm>
              <a:custGeom>
                <a:avLst/>
                <a:gdLst/>
                <a:ahLst/>
                <a:cxnLst/>
                <a:rect r="r" b="b" t="t" l="l"/>
                <a:pathLst>
                  <a:path h="218067" w="215115">
                    <a:moveTo>
                      <a:pt x="0" y="0"/>
                    </a:moveTo>
                    <a:lnTo>
                      <a:pt x="215115" y="0"/>
                    </a:lnTo>
                    <a:lnTo>
                      <a:pt x="215115" y="218067"/>
                    </a:lnTo>
                    <a:lnTo>
                      <a:pt x="0" y="218067"/>
                    </a:lnTo>
                    <a:close/>
                  </a:path>
                </a:pathLst>
              </a:custGeom>
              <a:gradFill rotWithShape="true">
                <a:gsLst>
                  <a:gs pos="0">
                    <a:srgbClr val="A6A6A6">
                      <a:alpha val="100000"/>
                    </a:srgbClr>
                  </a:gs>
                  <a:gs pos="100000">
                    <a:srgbClr val="FFFFFF">
                      <a:alpha val="100000"/>
                    </a:srgbClr>
                  </a:gs>
                </a:gsLst>
                <a:lin ang="0"/>
              </a:gradFill>
              <a:ln w="76200" cap="sq">
                <a:solidFill>
                  <a:srgbClr val="000000"/>
                </a:solidFill>
                <a:prstDash val="solid"/>
                <a:miter/>
              </a:ln>
            </p:spPr>
          </p:sp>
          <p:sp>
            <p:nvSpPr>
              <p:cNvPr name="TextBox 19" id="19"/>
              <p:cNvSpPr txBox="true"/>
              <p:nvPr/>
            </p:nvSpPr>
            <p:spPr>
              <a:xfrm>
                <a:off x="0" y="-38100"/>
                <a:ext cx="215115" cy="256167"/>
              </a:xfrm>
              <a:prstGeom prst="rect">
                <a:avLst/>
              </a:prstGeom>
            </p:spPr>
            <p:txBody>
              <a:bodyPr anchor="ctr" rtlCol="false" tIns="50800" lIns="50800" bIns="50800" rIns="50800"/>
              <a:lstStyle/>
              <a:p>
                <a:pPr algn="ctr">
                  <a:lnSpc>
                    <a:spcPts val="2659"/>
                  </a:lnSpc>
                  <a:spcBef>
                    <a:spcPct val="0"/>
                  </a:spcBef>
                </a:pPr>
              </a:p>
            </p:txBody>
          </p:sp>
        </p:grpSp>
      </p:grpSp>
      <p:sp>
        <p:nvSpPr>
          <p:cNvPr name="Freeform 20" id="20"/>
          <p:cNvSpPr/>
          <p:nvPr/>
        </p:nvSpPr>
        <p:spPr>
          <a:xfrm flipH="false" flipV="false" rot="0">
            <a:off x="1247224" y="2597396"/>
            <a:ext cx="4687454" cy="6102954"/>
          </a:xfrm>
          <a:custGeom>
            <a:avLst/>
            <a:gdLst/>
            <a:ahLst/>
            <a:cxnLst/>
            <a:rect r="r" b="b" t="t" l="l"/>
            <a:pathLst>
              <a:path h="6102954" w="4687454">
                <a:moveTo>
                  <a:pt x="0" y="0"/>
                </a:moveTo>
                <a:lnTo>
                  <a:pt x="4687454" y="0"/>
                </a:lnTo>
                <a:lnTo>
                  <a:pt x="4687454" y="6102955"/>
                </a:lnTo>
                <a:lnTo>
                  <a:pt x="0" y="6102955"/>
                </a:lnTo>
                <a:lnTo>
                  <a:pt x="0" y="0"/>
                </a:lnTo>
                <a:close/>
              </a:path>
            </a:pathLst>
          </a:custGeom>
          <a:blipFill>
            <a:blip r:embed="rId3"/>
            <a:stretch>
              <a:fillRect l="-7571" t="0" r="-7571" b="0"/>
            </a:stretch>
          </a:blipFill>
        </p:spPr>
      </p:sp>
      <p:sp>
        <p:nvSpPr>
          <p:cNvPr name="TextBox 21" id="21"/>
          <p:cNvSpPr txBox="true"/>
          <p:nvPr/>
        </p:nvSpPr>
        <p:spPr>
          <a:xfrm rot="0">
            <a:off x="6206207" y="1019175"/>
            <a:ext cx="5875586" cy="524510"/>
          </a:xfrm>
          <a:prstGeom prst="rect">
            <a:avLst/>
          </a:prstGeom>
        </p:spPr>
        <p:txBody>
          <a:bodyPr anchor="t" rtlCol="false" tIns="0" lIns="0" bIns="0" rIns="0">
            <a:spAutoFit/>
          </a:bodyPr>
          <a:lstStyle/>
          <a:p>
            <a:pPr algn="ctr">
              <a:lnSpc>
                <a:spcPts val="3400"/>
              </a:lnSpc>
              <a:spcBef>
                <a:spcPct val="0"/>
              </a:spcBef>
            </a:pPr>
            <a:r>
              <a:rPr lang="en-US" b="true" sz="3400" spc="142">
                <a:solidFill>
                  <a:srgbClr val="000000"/>
                </a:solidFill>
                <a:latin typeface="Arial Bold"/>
                <a:ea typeface="Arial Bold"/>
                <a:cs typeface="Arial Bold"/>
                <a:sym typeface="Arial Bold"/>
              </a:rPr>
              <a:t>OBJETIVOS ESPECIFICOS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1" t="0" r="-1191" b="0"/>
            </a:stretch>
          </a:blipFill>
        </p:spPr>
      </p:sp>
      <p:sp>
        <p:nvSpPr>
          <p:cNvPr name="Freeform 3" id="3"/>
          <p:cNvSpPr/>
          <p:nvPr/>
        </p:nvSpPr>
        <p:spPr>
          <a:xfrm flipH="false" flipV="false" rot="0">
            <a:off x="848536" y="6148515"/>
            <a:ext cx="5128357" cy="3423178"/>
          </a:xfrm>
          <a:custGeom>
            <a:avLst/>
            <a:gdLst/>
            <a:ahLst/>
            <a:cxnLst/>
            <a:rect r="r" b="b" t="t" l="l"/>
            <a:pathLst>
              <a:path h="3423178" w="5128357">
                <a:moveTo>
                  <a:pt x="0" y="0"/>
                </a:moveTo>
                <a:lnTo>
                  <a:pt x="5128356" y="0"/>
                </a:lnTo>
                <a:lnTo>
                  <a:pt x="5128356" y="3423178"/>
                </a:lnTo>
                <a:lnTo>
                  <a:pt x="0" y="3423178"/>
                </a:lnTo>
                <a:lnTo>
                  <a:pt x="0" y="0"/>
                </a:lnTo>
                <a:close/>
              </a:path>
            </a:pathLst>
          </a:custGeom>
          <a:blipFill>
            <a:blip r:embed="rId3"/>
            <a:stretch>
              <a:fillRect l="0" t="0" r="0" b="0"/>
            </a:stretch>
          </a:blipFill>
        </p:spPr>
      </p:sp>
      <p:sp>
        <p:nvSpPr>
          <p:cNvPr name="Freeform 4" id="4"/>
          <p:cNvSpPr/>
          <p:nvPr/>
        </p:nvSpPr>
        <p:spPr>
          <a:xfrm flipH="false" flipV="false" rot="0">
            <a:off x="7223672" y="5506012"/>
            <a:ext cx="3621087" cy="4313167"/>
          </a:xfrm>
          <a:custGeom>
            <a:avLst/>
            <a:gdLst/>
            <a:ahLst/>
            <a:cxnLst/>
            <a:rect r="r" b="b" t="t" l="l"/>
            <a:pathLst>
              <a:path h="4313167" w="3621087">
                <a:moveTo>
                  <a:pt x="0" y="0"/>
                </a:moveTo>
                <a:lnTo>
                  <a:pt x="3621087" y="0"/>
                </a:lnTo>
                <a:lnTo>
                  <a:pt x="3621087" y="4313167"/>
                </a:lnTo>
                <a:lnTo>
                  <a:pt x="0" y="4313167"/>
                </a:lnTo>
                <a:lnTo>
                  <a:pt x="0" y="0"/>
                </a:lnTo>
                <a:close/>
              </a:path>
            </a:pathLst>
          </a:custGeom>
          <a:blipFill>
            <a:blip r:embed="rId4"/>
            <a:stretch>
              <a:fillRect l="0" t="-8200" r="0" b="-8200"/>
            </a:stretch>
          </a:blipFill>
        </p:spPr>
      </p:sp>
      <p:sp>
        <p:nvSpPr>
          <p:cNvPr name="Freeform 5" id="5"/>
          <p:cNvSpPr/>
          <p:nvPr/>
        </p:nvSpPr>
        <p:spPr>
          <a:xfrm flipH="false" flipV="false" rot="0">
            <a:off x="12636199" y="6148515"/>
            <a:ext cx="5007167" cy="3755375"/>
          </a:xfrm>
          <a:custGeom>
            <a:avLst/>
            <a:gdLst/>
            <a:ahLst/>
            <a:cxnLst/>
            <a:rect r="r" b="b" t="t" l="l"/>
            <a:pathLst>
              <a:path h="3755375" w="5007167">
                <a:moveTo>
                  <a:pt x="0" y="0"/>
                </a:moveTo>
                <a:lnTo>
                  <a:pt x="5007167" y="0"/>
                </a:lnTo>
                <a:lnTo>
                  <a:pt x="5007167" y="3755375"/>
                </a:lnTo>
                <a:lnTo>
                  <a:pt x="0" y="3755375"/>
                </a:lnTo>
                <a:lnTo>
                  <a:pt x="0" y="0"/>
                </a:lnTo>
                <a:close/>
              </a:path>
            </a:pathLst>
          </a:custGeom>
          <a:blipFill>
            <a:blip r:embed="rId5"/>
            <a:stretch>
              <a:fillRect l="0" t="0" r="0" b="0"/>
            </a:stretch>
          </a:blipFill>
        </p:spPr>
      </p:sp>
      <p:sp>
        <p:nvSpPr>
          <p:cNvPr name="TextBox 6" id="6"/>
          <p:cNvSpPr txBox="true"/>
          <p:nvPr/>
        </p:nvSpPr>
        <p:spPr>
          <a:xfrm rot="0">
            <a:off x="1028700" y="2138734"/>
            <a:ext cx="4623101" cy="1037177"/>
          </a:xfrm>
          <a:prstGeom prst="rect">
            <a:avLst/>
          </a:prstGeom>
        </p:spPr>
        <p:txBody>
          <a:bodyPr anchor="t" rtlCol="false" tIns="0" lIns="0" bIns="0" rIns="0">
            <a:spAutoFit/>
          </a:bodyPr>
          <a:lstStyle/>
          <a:p>
            <a:pPr algn="ctr">
              <a:lnSpc>
                <a:spcPts val="3708"/>
              </a:lnSpc>
              <a:spcBef>
                <a:spcPct val="0"/>
              </a:spcBef>
            </a:pPr>
            <a:r>
              <a:rPr lang="en-US" b="true" sz="3708" spc="155">
                <a:solidFill>
                  <a:srgbClr val="000000"/>
                </a:solidFill>
                <a:latin typeface="Arial Bold"/>
                <a:ea typeface="Arial Bold"/>
                <a:cs typeface="Arial Bold"/>
                <a:sym typeface="Arial Bold"/>
              </a:rPr>
              <a:t>Justificación Técnica</a:t>
            </a:r>
          </a:p>
        </p:txBody>
      </p:sp>
      <p:sp>
        <p:nvSpPr>
          <p:cNvPr name="TextBox 7" id="7"/>
          <p:cNvSpPr txBox="true"/>
          <p:nvPr/>
        </p:nvSpPr>
        <p:spPr>
          <a:xfrm rot="0">
            <a:off x="7370862" y="1019175"/>
            <a:ext cx="3546277" cy="524510"/>
          </a:xfrm>
          <a:prstGeom prst="rect">
            <a:avLst/>
          </a:prstGeom>
        </p:spPr>
        <p:txBody>
          <a:bodyPr anchor="t" rtlCol="false" tIns="0" lIns="0" bIns="0" rIns="0">
            <a:spAutoFit/>
          </a:bodyPr>
          <a:lstStyle/>
          <a:p>
            <a:pPr algn="ctr">
              <a:lnSpc>
                <a:spcPts val="3400"/>
              </a:lnSpc>
              <a:spcBef>
                <a:spcPct val="0"/>
              </a:spcBef>
            </a:pPr>
            <a:r>
              <a:rPr lang="en-US" b="true" sz="3400" spc="142">
                <a:solidFill>
                  <a:srgbClr val="000000"/>
                </a:solidFill>
                <a:latin typeface="Arial Bold"/>
                <a:ea typeface="Arial Bold"/>
                <a:cs typeface="Arial Bold"/>
                <a:sym typeface="Arial Bold"/>
              </a:rPr>
              <a:t>JUSTIFICACION</a:t>
            </a:r>
          </a:p>
        </p:txBody>
      </p:sp>
      <p:sp>
        <p:nvSpPr>
          <p:cNvPr name="TextBox 8" id="8"/>
          <p:cNvSpPr txBox="true"/>
          <p:nvPr/>
        </p:nvSpPr>
        <p:spPr>
          <a:xfrm rot="0">
            <a:off x="6832450" y="1761410"/>
            <a:ext cx="4623101" cy="1037177"/>
          </a:xfrm>
          <a:prstGeom prst="rect">
            <a:avLst/>
          </a:prstGeom>
        </p:spPr>
        <p:txBody>
          <a:bodyPr anchor="t" rtlCol="false" tIns="0" lIns="0" bIns="0" rIns="0">
            <a:spAutoFit/>
          </a:bodyPr>
          <a:lstStyle/>
          <a:p>
            <a:pPr algn="ctr">
              <a:lnSpc>
                <a:spcPts val="3708"/>
              </a:lnSpc>
              <a:spcBef>
                <a:spcPct val="0"/>
              </a:spcBef>
            </a:pPr>
            <a:r>
              <a:rPr lang="en-US" b="true" sz="3708" spc="155">
                <a:solidFill>
                  <a:srgbClr val="000000"/>
                </a:solidFill>
                <a:latin typeface="Arial Bold"/>
                <a:ea typeface="Arial Bold"/>
                <a:cs typeface="Arial Bold"/>
                <a:sym typeface="Arial Bold"/>
              </a:rPr>
              <a:t>Justificación Económica</a:t>
            </a:r>
          </a:p>
        </p:txBody>
      </p:sp>
      <p:sp>
        <p:nvSpPr>
          <p:cNvPr name="TextBox 9" id="9"/>
          <p:cNvSpPr txBox="true"/>
          <p:nvPr/>
        </p:nvSpPr>
        <p:spPr>
          <a:xfrm rot="0">
            <a:off x="12636199" y="1624908"/>
            <a:ext cx="4623101" cy="1037177"/>
          </a:xfrm>
          <a:prstGeom prst="rect">
            <a:avLst/>
          </a:prstGeom>
        </p:spPr>
        <p:txBody>
          <a:bodyPr anchor="t" rtlCol="false" tIns="0" lIns="0" bIns="0" rIns="0">
            <a:spAutoFit/>
          </a:bodyPr>
          <a:lstStyle/>
          <a:p>
            <a:pPr algn="ctr">
              <a:lnSpc>
                <a:spcPts val="3708"/>
              </a:lnSpc>
              <a:spcBef>
                <a:spcPct val="0"/>
              </a:spcBef>
            </a:pPr>
            <a:r>
              <a:rPr lang="en-US" b="true" sz="3708" spc="155">
                <a:solidFill>
                  <a:srgbClr val="000000"/>
                </a:solidFill>
                <a:latin typeface="Arial Bold"/>
                <a:ea typeface="Arial Bold"/>
                <a:cs typeface="Arial Bold"/>
                <a:sym typeface="Arial Bold"/>
              </a:rPr>
              <a:t>Justificación Social</a:t>
            </a:r>
          </a:p>
        </p:txBody>
      </p:sp>
      <p:sp>
        <p:nvSpPr>
          <p:cNvPr name="TextBox 10" id="10"/>
          <p:cNvSpPr txBox="true"/>
          <p:nvPr/>
        </p:nvSpPr>
        <p:spPr>
          <a:xfrm rot="0">
            <a:off x="629439" y="3305400"/>
            <a:ext cx="5651801" cy="3096260"/>
          </a:xfrm>
          <a:prstGeom prst="rect">
            <a:avLst/>
          </a:prstGeom>
        </p:spPr>
        <p:txBody>
          <a:bodyPr anchor="t" rtlCol="false" tIns="0" lIns="0" bIns="0" rIns="0">
            <a:spAutoFit/>
          </a:bodyPr>
          <a:lstStyle/>
          <a:p>
            <a:pPr algn="ctr">
              <a:lnSpc>
                <a:spcPts val="3400"/>
              </a:lnSpc>
            </a:pPr>
            <a:r>
              <a:rPr lang="en-US" sz="3400" spc="142">
                <a:solidFill>
                  <a:srgbClr val="000000"/>
                </a:solidFill>
                <a:latin typeface="Arial"/>
                <a:ea typeface="Arial"/>
                <a:cs typeface="Arial"/>
                <a:sym typeface="Arial"/>
              </a:rPr>
              <a:t>se podrá implementar y administrar la pagina de aprendizaje, ya que será de mucha ayuda tanto para los encargados como para los inscritos.</a:t>
            </a:r>
          </a:p>
          <a:p>
            <a:pPr algn="ctr">
              <a:lnSpc>
                <a:spcPts val="3400"/>
              </a:lnSpc>
              <a:spcBef>
                <a:spcPct val="0"/>
              </a:spcBef>
            </a:pPr>
          </a:p>
        </p:txBody>
      </p:sp>
      <p:sp>
        <p:nvSpPr>
          <p:cNvPr name="TextBox 11" id="11"/>
          <p:cNvSpPr txBox="true"/>
          <p:nvPr/>
        </p:nvSpPr>
        <p:spPr>
          <a:xfrm rot="0">
            <a:off x="12230690" y="2798587"/>
            <a:ext cx="6371034" cy="3418659"/>
          </a:xfrm>
          <a:prstGeom prst="rect">
            <a:avLst/>
          </a:prstGeom>
        </p:spPr>
        <p:txBody>
          <a:bodyPr anchor="t" rtlCol="false" tIns="0" lIns="0" bIns="0" rIns="0">
            <a:spAutoFit/>
          </a:bodyPr>
          <a:lstStyle/>
          <a:p>
            <a:pPr algn="ctr">
              <a:lnSpc>
                <a:spcPts val="2967"/>
              </a:lnSpc>
            </a:pPr>
            <a:r>
              <a:rPr lang="en-US" sz="2967" spc="124">
                <a:solidFill>
                  <a:srgbClr val="000000"/>
                </a:solidFill>
                <a:latin typeface="Arial"/>
                <a:ea typeface="Arial"/>
                <a:cs typeface="Arial"/>
                <a:sym typeface="Arial"/>
              </a:rPr>
              <a:t>acceso a la educación jurídica especializada, permitiendo que abogados, estudiantes y profesionales de diferentes departamentos puedan acceder a programas de calidad sin necesidad de desplazamiento físico.</a:t>
            </a:r>
          </a:p>
          <a:p>
            <a:pPr algn="ctr">
              <a:lnSpc>
                <a:spcPts val="2967"/>
              </a:lnSpc>
              <a:spcBef>
                <a:spcPct val="0"/>
              </a:spcBef>
            </a:pPr>
          </a:p>
        </p:txBody>
      </p:sp>
      <p:sp>
        <p:nvSpPr>
          <p:cNvPr name="TextBox 12" id="12"/>
          <p:cNvSpPr txBox="true"/>
          <p:nvPr/>
        </p:nvSpPr>
        <p:spPr>
          <a:xfrm rot="0">
            <a:off x="6690815" y="2789062"/>
            <a:ext cx="5539875" cy="3096260"/>
          </a:xfrm>
          <a:prstGeom prst="rect">
            <a:avLst/>
          </a:prstGeom>
        </p:spPr>
        <p:txBody>
          <a:bodyPr anchor="t" rtlCol="false" tIns="0" lIns="0" bIns="0" rIns="0">
            <a:spAutoFit/>
          </a:bodyPr>
          <a:lstStyle/>
          <a:p>
            <a:pPr algn="ctr">
              <a:lnSpc>
                <a:spcPts val="3400"/>
              </a:lnSpc>
            </a:pPr>
            <a:r>
              <a:rPr lang="en-US" sz="3400" spc="142">
                <a:solidFill>
                  <a:srgbClr val="000000"/>
                </a:solidFill>
                <a:latin typeface="Arial"/>
                <a:ea typeface="Arial"/>
                <a:cs typeface="Arial"/>
                <a:sym typeface="Arial"/>
              </a:rPr>
              <a:t> el proyecto proporciona un método de enseñanza desde el lugar que uno se encuentra y con la facilidad de distintos tipos de pagos.</a:t>
            </a:r>
          </a:p>
          <a:p>
            <a:pPr algn="ctr">
              <a:lnSpc>
                <a:spcPts val="34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DAGra5VhWYI</dc:identifier>
  <dcterms:modified xsi:type="dcterms:W3CDTF">2011-08-01T06:04:30Z</dcterms:modified>
  <cp:revision>1</cp:revision>
  <dc:title>Copia de UNIVERSIDAD PÚBLICA DE EL ALTO CARRERA INGENIERÍA DE SISTEMAS</dc:title>
</cp:coreProperties>
</file>